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77" r:id="rId1"/>
  </p:sldMasterIdLst>
  <p:notesMasterIdLst>
    <p:notesMasterId r:id="rId35"/>
  </p:notesMasterIdLst>
  <p:handoutMasterIdLst>
    <p:handoutMasterId r:id="rId36"/>
  </p:handoutMasterIdLst>
  <p:sldIdLst>
    <p:sldId id="256" r:id="rId2"/>
    <p:sldId id="361" r:id="rId3"/>
    <p:sldId id="378" r:id="rId4"/>
    <p:sldId id="338" r:id="rId5"/>
    <p:sldId id="373" r:id="rId6"/>
    <p:sldId id="353" r:id="rId7"/>
    <p:sldId id="317" r:id="rId8"/>
    <p:sldId id="341" r:id="rId9"/>
    <p:sldId id="355" r:id="rId10"/>
    <p:sldId id="356" r:id="rId11"/>
    <p:sldId id="357" r:id="rId12"/>
    <p:sldId id="374" r:id="rId13"/>
    <p:sldId id="384" r:id="rId14"/>
    <p:sldId id="380" r:id="rId15"/>
    <p:sldId id="376" r:id="rId16"/>
    <p:sldId id="354" r:id="rId17"/>
    <p:sldId id="358" r:id="rId18"/>
    <p:sldId id="359" r:id="rId19"/>
    <p:sldId id="328" r:id="rId20"/>
    <p:sldId id="362" r:id="rId21"/>
    <p:sldId id="363" r:id="rId22"/>
    <p:sldId id="364" r:id="rId23"/>
    <p:sldId id="365" r:id="rId24"/>
    <p:sldId id="366" r:id="rId25"/>
    <p:sldId id="367" r:id="rId26"/>
    <p:sldId id="351" r:id="rId27"/>
    <p:sldId id="335" r:id="rId28"/>
    <p:sldId id="337" r:id="rId29"/>
    <p:sldId id="372" r:id="rId30"/>
    <p:sldId id="371" r:id="rId31"/>
    <p:sldId id="309" r:id="rId32"/>
    <p:sldId id="350" r:id="rId33"/>
    <p:sldId id="385" r:id="rId34"/>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BB842A5-1FB0-2167-4C47-C217B3B5581A}" name="Windows ユーザー" initials="W" userId="Windows ユーザー"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Windows ユーザー" initials="Wユ" lastIdx="1" clrIdx="0">
    <p:extLst>
      <p:ext uri="{19B8F6BF-5375-455C-9EA6-DF929625EA0E}">
        <p15:presenceInfo xmlns:p15="http://schemas.microsoft.com/office/powerpoint/2012/main" userId="Windows ユーザー"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9" autoAdjust="0"/>
    <p:restoredTop sz="95673" autoAdjust="0"/>
  </p:normalViewPr>
  <p:slideViewPr>
    <p:cSldViewPr>
      <p:cViewPr varScale="1">
        <p:scale>
          <a:sx n="104" d="100"/>
          <a:sy n="104" d="100"/>
        </p:scale>
        <p:origin x="88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8/10/relationships/authors" Targe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D7A7D1-A882-4EB0-9EDC-E1AC905F3903}"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kumimoji="1" lang="ja-JP" altLang="en-US"/>
        </a:p>
      </dgm:t>
    </dgm:pt>
    <dgm:pt modelId="{AB5201CB-E291-467D-A863-6C273F912078}">
      <dgm:prSet phldrT="[テキスト]"/>
      <dgm:spPr/>
      <dgm:t>
        <a:bodyPr/>
        <a:lstStyle/>
        <a:p>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春秋の叙勲</a:t>
          </a:r>
        </a:p>
      </dgm:t>
    </dgm:pt>
    <dgm:pt modelId="{53B47590-4A20-4856-A7F5-5DBB185DA1AD}" type="parTrans" cxnId="{28EB449B-6CD0-4519-80D2-56488E0D7AA5}">
      <dgm:prSet/>
      <dgm:spPr/>
      <dgm:t>
        <a:bodyPr/>
        <a:lstStyle/>
        <a:p>
          <a:endParaRPr kumimoji="1" lang="ja-JP" altLang="en-US">
            <a:latin typeface="Meiryo UI" panose="020B0604030504040204" pitchFamily="50" charset="-128"/>
            <a:ea typeface="Meiryo UI" panose="020B0604030504040204" pitchFamily="50" charset="-128"/>
          </a:endParaRPr>
        </a:p>
      </dgm:t>
    </dgm:pt>
    <dgm:pt modelId="{2D52AEA7-24E8-46AB-89EA-FE6297B23B38}" type="sibTrans" cxnId="{28EB449B-6CD0-4519-80D2-56488E0D7AA5}">
      <dgm:prSet/>
      <dgm:spPr/>
      <dgm:t>
        <a:bodyPr/>
        <a:lstStyle/>
        <a:p>
          <a:endParaRPr kumimoji="1" lang="ja-JP" altLang="en-US">
            <a:latin typeface="Meiryo UI" panose="020B0604030504040204" pitchFamily="50" charset="-128"/>
            <a:ea typeface="Meiryo UI" panose="020B0604030504040204" pitchFamily="50" charset="-128"/>
          </a:endParaRPr>
        </a:p>
      </dgm:t>
    </dgm:pt>
    <dgm:pt modelId="{2B4BAA2D-EF4D-4F96-AF85-D1EAD7F32BD4}">
      <dgm:prSet phldrT="[テキスト]" custT="1"/>
      <dgm:spPr/>
      <dgm:t>
        <a:bodyPr/>
        <a:lstStyle/>
        <a:p>
          <a:pPr algn="l"/>
          <a:r>
            <a:rPr kumimoji="1" lang="ja-JP" altLang="en-US" sz="2400" dirty="0">
              <a:latin typeface="Meiryo UI" panose="020B0604030504040204" pitchFamily="50" charset="-128"/>
              <a:ea typeface="Meiryo UI" panose="020B0604030504040204" pitchFamily="50" charset="-128"/>
            </a:rPr>
            <a:t>①企業の経営者</a:t>
          </a:r>
          <a:endParaRPr kumimoji="1" lang="en-US" altLang="ja-JP" sz="2400" dirty="0">
            <a:latin typeface="Meiryo UI" panose="020B0604030504040204" pitchFamily="50" charset="-128"/>
            <a:ea typeface="Meiryo UI" panose="020B0604030504040204" pitchFamily="50" charset="-128"/>
          </a:endParaRPr>
        </a:p>
      </dgm:t>
    </dgm:pt>
    <dgm:pt modelId="{CEFB14F1-ABAF-49D8-9071-0E5229958588}" type="parTrans" cxnId="{1188A0C5-715E-4C9D-B64D-0D39234DF9C4}">
      <dgm:prSet/>
      <dgm:spPr/>
      <dgm:t>
        <a:bodyPr/>
        <a:lstStyle/>
        <a:p>
          <a:endParaRPr kumimoji="1" lang="ja-JP" altLang="en-US">
            <a:latin typeface="Meiryo UI" panose="020B0604030504040204" pitchFamily="50" charset="-128"/>
            <a:ea typeface="Meiryo UI" panose="020B0604030504040204" pitchFamily="50" charset="-128"/>
          </a:endParaRPr>
        </a:p>
      </dgm:t>
    </dgm:pt>
    <dgm:pt modelId="{49AA62CC-BB6C-4980-8C82-C6DF40A0FCC0}" type="sibTrans" cxnId="{1188A0C5-715E-4C9D-B64D-0D39234DF9C4}">
      <dgm:prSet/>
      <dgm:spPr/>
      <dgm:t>
        <a:bodyPr/>
        <a:lstStyle/>
        <a:p>
          <a:endParaRPr kumimoji="1" lang="ja-JP" altLang="en-US">
            <a:latin typeface="Meiryo UI" panose="020B0604030504040204" pitchFamily="50" charset="-128"/>
            <a:ea typeface="Meiryo UI" panose="020B0604030504040204" pitchFamily="50" charset="-128"/>
          </a:endParaRPr>
        </a:p>
      </dgm:t>
    </dgm:pt>
    <dgm:pt modelId="{1D9CCAFA-15D2-4C65-9C46-63C966FDA717}">
      <dgm:prSet phldrT="[テキスト]" custT="1"/>
      <dgm:spPr/>
      <dgm:t>
        <a:bodyPr/>
        <a:lstStyle/>
        <a:p>
          <a:pPr algn="l"/>
          <a:r>
            <a:rPr kumimoji="1" lang="ja-JP" altLang="en-US" sz="2400" dirty="0">
              <a:latin typeface="Meiryo UI" panose="020B0604030504040204" pitchFamily="50" charset="-128"/>
              <a:ea typeface="Meiryo UI" panose="020B0604030504040204" pitchFamily="50" charset="-128"/>
            </a:rPr>
            <a:t>②全国団体の代表者</a:t>
          </a:r>
        </a:p>
      </dgm:t>
    </dgm:pt>
    <dgm:pt modelId="{77C578E1-6F08-41A4-8344-94396F5C8EC0}" type="parTrans" cxnId="{F7D27DCC-7109-4DAC-9AB1-B3A03780168F}">
      <dgm:prSet/>
      <dgm:spPr/>
      <dgm:t>
        <a:bodyPr/>
        <a:lstStyle/>
        <a:p>
          <a:endParaRPr kumimoji="1" lang="ja-JP" altLang="en-US">
            <a:latin typeface="Meiryo UI" panose="020B0604030504040204" pitchFamily="50" charset="-128"/>
            <a:ea typeface="Meiryo UI" panose="020B0604030504040204" pitchFamily="50" charset="-128"/>
          </a:endParaRPr>
        </a:p>
      </dgm:t>
    </dgm:pt>
    <dgm:pt modelId="{AFAC9E5C-6A4E-4865-9362-466B4B306B77}" type="sibTrans" cxnId="{F7D27DCC-7109-4DAC-9AB1-B3A03780168F}">
      <dgm:prSet/>
      <dgm:spPr/>
      <dgm:t>
        <a:bodyPr/>
        <a:lstStyle/>
        <a:p>
          <a:endParaRPr kumimoji="1" lang="ja-JP" altLang="en-US">
            <a:latin typeface="Meiryo UI" panose="020B0604030504040204" pitchFamily="50" charset="-128"/>
            <a:ea typeface="Meiryo UI" panose="020B0604030504040204" pitchFamily="50" charset="-128"/>
          </a:endParaRPr>
        </a:p>
      </dgm:t>
    </dgm:pt>
    <dgm:pt modelId="{7A51FEE5-8708-4593-853A-6A4C5D920937}">
      <dgm:prSet phldrT="[テキスト]"/>
      <dgm:spPr>
        <a:solidFill>
          <a:srgbClr val="7030A0"/>
        </a:solidFill>
      </dgm:spPr>
      <dgm:t>
        <a:bodyPr/>
        <a:lstStyle/>
        <a:p>
          <a:r>
            <a:rPr kumimoji="1" lang="en-US" altLang="ja-JP" dirty="0">
              <a:latin typeface="Meiryo UI" panose="020B0604030504040204" pitchFamily="50" charset="-128"/>
              <a:ea typeface="Meiryo UI" panose="020B0604030504040204" pitchFamily="50" charset="-128"/>
            </a:rPr>
            <a:t>2.</a:t>
          </a:r>
          <a:r>
            <a:rPr kumimoji="1" lang="ja-JP" altLang="en-US" dirty="0">
              <a:latin typeface="Meiryo UI" panose="020B0604030504040204" pitchFamily="50" charset="-128"/>
              <a:ea typeface="Meiryo UI" panose="020B0604030504040204" pitchFamily="50" charset="-128"/>
            </a:rPr>
            <a:t>随時</a:t>
          </a:r>
        </a:p>
      </dgm:t>
    </dgm:pt>
    <dgm:pt modelId="{A55A11AD-6C30-4F24-A737-A50F745E1CE1}" type="parTrans" cxnId="{0E119520-4342-4FA5-A422-AD3A32F4CC61}">
      <dgm:prSet/>
      <dgm:spPr/>
      <dgm:t>
        <a:bodyPr/>
        <a:lstStyle/>
        <a:p>
          <a:endParaRPr kumimoji="1" lang="ja-JP" altLang="en-US">
            <a:latin typeface="Meiryo UI" panose="020B0604030504040204" pitchFamily="50" charset="-128"/>
            <a:ea typeface="Meiryo UI" panose="020B0604030504040204" pitchFamily="50" charset="-128"/>
          </a:endParaRPr>
        </a:p>
      </dgm:t>
    </dgm:pt>
    <dgm:pt modelId="{42CD6990-F044-4DAA-BBEF-D30BCF285C3B}" type="sibTrans" cxnId="{0E119520-4342-4FA5-A422-AD3A32F4CC61}">
      <dgm:prSet/>
      <dgm:spPr/>
      <dgm:t>
        <a:bodyPr/>
        <a:lstStyle/>
        <a:p>
          <a:endParaRPr kumimoji="1" lang="ja-JP" altLang="en-US">
            <a:latin typeface="Meiryo UI" panose="020B0604030504040204" pitchFamily="50" charset="-128"/>
            <a:ea typeface="Meiryo UI" panose="020B0604030504040204" pitchFamily="50" charset="-128"/>
          </a:endParaRPr>
        </a:p>
      </dgm:t>
    </dgm:pt>
    <dgm:pt modelId="{5722ED72-9E9D-4D1F-AEF2-9F42F1A1B707}">
      <dgm:prSet phldrT="[テキスト]"/>
      <dgm:spPr/>
      <dgm:t>
        <a:bodyPr/>
        <a:lstStyle/>
        <a:p>
          <a:r>
            <a:rPr kumimoji="1" lang="ja-JP" altLang="en-US" dirty="0">
              <a:latin typeface="Meiryo UI" panose="020B0604030504040204" pitchFamily="50" charset="-128"/>
              <a:ea typeface="Meiryo UI" panose="020B0604030504040204" pitchFamily="50" charset="-128"/>
            </a:rPr>
            <a:t>死亡叙勲</a:t>
          </a:r>
        </a:p>
      </dgm:t>
    </dgm:pt>
    <dgm:pt modelId="{3B4892CC-16F0-4037-AB6E-188878E0C801}" type="parTrans" cxnId="{4E577633-DD89-4AE9-A379-CA4F415B7F05}">
      <dgm:prSet/>
      <dgm:spPr/>
      <dgm:t>
        <a:bodyPr/>
        <a:lstStyle/>
        <a:p>
          <a:endParaRPr kumimoji="1" lang="ja-JP" altLang="en-US">
            <a:latin typeface="Meiryo UI" panose="020B0604030504040204" pitchFamily="50" charset="-128"/>
            <a:ea typeface="Meiryo UI" panose="020B0604030504040204" pitchFamily="50" charset="-128"/>
          </a:endParaRPr>
        </a:p>
      </dgm:t>
    </dgm:pt>
    <dgm:pt modelId="{C43E3815-81C2-4A6D-830D-57D3A5A22838}" type="sibTrans" cxnId="{4E577633-DD89-4AE9-A379-CA4F415B7F05}">
      <dgm:prSet/>
      <dgm:spPr/>
      <dgm:t>
        <a:bodyPr/>
        <a:lstStyle/>
        <a:p>
          <a:endParaRPr kumimoji="1" lang="ja-JP" altLang="en-US">
            <a:latin typeface="Meiryo UI" panose="020B0604030504040204" pitchFamily="50" charset="-128"/>
            <a:ea typeface="Meiryo UI" panose="020B0604030504040204" pitchFamily="50" charset="-128"/>
          </a:endParaRPr>
        </a:p>
      </dgm:t>
    </dgm:pt>
    <dgm:pt modelId="{D9EF143A-0273-4BC6-9D07-01B89A9F4469}">
      <dgm:prSet phldrT="[テキスト]"/>
      <dgm:spPr/>
      <dgm:t>
        <a:bodyPr/>
        <a:lstStyle/>
        <a:p>
          <a:r>
            <a:rPr kumimoji="1" lang="ja-JP" altLang="en-US" dirty="0">
              <a:latin typeface="Meiryo UI" panose="020B0604030504040204" pitchFamily="50" charset="-128"/>
              <a:ea typeface="Meiryo UI" panose="020B0604030504040204" pitchFamily="50" charset="-128"/>
            </a:rPr>
            <a:t>叙位</a:t>
          </a:r>
        </a:p>
      </dgm:t>
    </dgm:pt>
    <dgm:pt modelId="{A05AA12B-AA59-439C-AA62-08B52A9222C9}" type="parTrans" cxnId="{DDB28E4C-7718-4531-AFE1-E7A8A7A20CA2}">
      <dgm:prSet/>
      <dgm:spPr/>
      <dgm:t>
        <a:bodyPr/>
        <a:lstStyle/>
        <a:p>
          <a:endParaRPr kumimoji="1" lang="ja-JP" altLang="en-US">
            <a:latin typeface="Meiryo UI" panose="020B0604030504040204" pitchFamily="50" charset="-128"/>
            <a:ea typeface="Meiryo UI" panose="020B0604030504040204" pitchFamily="50" charset="-128"/>
          </a:endParaRPr>
        </a:p>
      </dgm:t>
    </dgm:pt>
    <dgm:pt modelId="{5A694867-6992-4F44-A5DF-BDEC45A50BED}" type="sibTrans" cxnId="{DDB28E4C-7718-4531-AFE1-E7A8A7A20CA2}">
      <dgm:prSet/>
      <dgm:spPr/>
      <dgm:t>
        <a:bodyPr/>
        <a:lstStyle/>
        <a:p>
          <a:endParaRPr kumimoji="1" lang="ja-JP" altLang="en-US">
            <a:latin typeface="Meiryo UI" panose="020B0604030504040204" pitchFamily="50" charset="-128"/>
            <a:ea typeface="Meiryo UI" panose="020B0604030504040204" pitchFamily="50" charset="-128"/>
          </a:endParaRPr>
        </a:p>
      </dgm:t>
    </dgm:pt>
    <dgm:pt modelId="{2F4765E4-4B9F-4AEE-A869-98B9332A63D8}">
      <dgm:prSet phldrT="[テキスト]" custT="1"/>
      <dgm:spPr/>
      <dgm:t>
        <a:bodyPr/>
        <a:lstStyle/>
        <a:p>
          <a:pPr algn="l"/>
          <a:r>
            <a:rPr kumimoji="1" lang="ja-JP" altLang="en-US" sz="2400" dirty="0">
              <a:latin typeface="Meiryo UI" panose="020B0604030504040204" pitchFamily="50" charset="-128"/>
              <a:ea typeface="Meiryo UI" panose="020B0604030504040204" pitchFamily="50" charset="-128"/>
            </a:rPr>
            <a:t>③中堅中小企業経営者（１００年企業）</a:t>
          </a:r>
        </a:p>
      </dgm:t>
    </dgm:pt>
    <dgm:pt modelId="{D4E6E054-A66A-4CB3-83C5-DD90178B572C}" type="parTrans" cxnId="{917EAAFA-2F74-4B8A-A030-F1DF90CE07DD}">
      <dgm:prSet/>
      <dgm:spPr/>
      <dgm:t>
        <a:bodyPr/>
        <a:lstStyle/>
        <a:p>
          <a:endParaRPr kumimoji="1" lang="ja-JP" altLang="en-US">
            <a:latin typeface="Meiryo UI" panose="020B0604030504040204" pitchFamily="50" charset="-128"/>
            <a:ea typeface="Meiryo UI" panose="020B0604030504040204" pitchFamily="50" charset="-128"/>
          </a:endParaRPr>
        </a:p>
      </dgm:t>
    </dgm:pt>
    <dgm:pt modelId="{F5F9ED03-BEC0-45EF-81B9-A8A0BD19F8F3}" type="sibTrans" cxnId="{917EAAFA-2F74-4B8A-A030-F1DF90CE07DD}">
      <dgm:prSet/>
      <dgm:spPr/>
      <dgm:t>
        <a:bodyPr/>
        <a:lstStyle/>
        <a:p>
          <a:endParaRPr kumimoji="1" lang="ja-JP" altLang="en-US">
            <a:latin typeface="Meiryo UI" panose="020B0604030504040204" pitchFamily="50" charset="-128"/>
            <a:ea typeface="Meiryo UI" panose="020B0604030504040204" pitchFamily="50" charset="-128"/>
          </a:endParaRPr>
        </a:p>
      </dgm:t>
    </dgm:pt>
    <dgm:pt modelId="{8C0E0F10-3502-469E-9E59-DF870570091B}">
      <dgm:prSet phldrT="[テキスト]" custT="1"/>
      <dgm:spPr/>
      <dgm:t>
        <a:bodyPr/>
        <a:lstStyle/>
        <a:p>
          <a:pPr algn="l"/>
          <a:r>
            <a:rPr kumimoji="1" lang="ja-JP" altLang="en-US" sz="2400" dirty="0">
              <a:latin typeface="Meiryo UI" panose="020B0604030504040204" pitchFamily="50" charset="-128"/>
              <a:ea typeface="Meiryo UI" panose="020B0604030504040204" pitchFamily="50" charset="-128"/>
            </a:rPr>
            <a:t>④中堅・中小企業経営者（地域経済牽引企業）</a:t>
          </a:r>
        </a:p>
      </dgm:t>
    </dgm:pt>
    <dgm:pt modelId="{58079AAF-557D-4A9B-9604-AA7F9171E092}" type="parTrans" cxnId="{2DF1823A-B7F5-4181-892B-60C9FA78B908}">
      <dgm:prSet/>
      <dgm:spPr/>
      <dgm:t>
        <a:bodyPr/>
        <a:lstStyle/>
        <a:p>
          <a:endParaRPr kumimoji="1" lang="ja-JP" altLang="en-US">
            <a:latin typeface="Meiryo UI" panose="020B0604030504040204" pitchFamily="50" charset="-128"/>
            <a:ea typeface="Meiryo UI" panose="020B0604030504040204" pitchFamily="50" charset="-128"/>
          </a:endParaRPr>
        </a:p>
      </dgm:t>
    </dgm:pt>
    <dgm:pt modelId="{D2A22B81-17D9-4C76-B4A9-71AAB8019C6A}" type="sibTrans" cxnId="{2DF1823A-B7F5-4181-892B-60C9FA78B908}">
      <dgm:prSet/>
      <dgm:spPr/>
      <dgm:t>
        <a:bodyPr/>
        <a:lstStyle/>
        <a:p>
          <a:endParaRPr kumimoji="1" lang="ja-JP" altLang="en-US">
            <a:latin typeface="Meiryo UI" panose="020B0604030504040204" pitchFamily="50" charset="-128"/>
            <a:ea typeface="Meiryo UI" panose="020B0604030504040204" pitchFamily="50" charset="-128"/>
          </a:endParaRPr>
        </a:p>
      </dgm:t>
    </dgm:pt>
    <dgm:pt modelId="{4D97285A-92F7-4D8B-AEF5-3D7E1D431C8F}">
      <dgm:prSet phldrT="[テキスト]" custT="1"/>
      <dgm:spPr/>
      <dgm:t>
        <a:bodyPr/>
        <a:lstStyle/>
        <a:p>
          <a:pPr algn="l"/>
          <a:r>
            <a:rPr kumimoji="1" lang="ja-JP" altLang="en-US" sz="2400" dirty="0">
              <a:latin typeface="Meiryo UI" panose="020B0604030504040204" pitchFamily="50" charset="-128"/>
              <a:ea typeface="Meiryo UI" panose="020B0604030504040204" pitchFamily="50" charset="-128"/>
            </a:rPr>
            <a:t>⑤中堅・中小企業経営者（中小企業３００社受賞企業）</a:t>
          </a:r>
        </a:p>
      </dgm:t>
    </dgm:pt>
    <dgm:pt modelId="{144399BF-B3C1-46F3-ABE0-4DF7530696EA}" type="parTrans" cxnId="{2DFFDBD2-F1FE-4AFF-B839-06D9696AD05A}">
      <dgm:prSet/>
      <dgm:spPr/>
      <dgm:t>
        <a:bodyPr/>
        <a:lstStyle/>
        <a:p>
          <a:endParaRPr kumimoji="1" lang="ja-JP" altLang="en-US">
            <a:latin typeface="Meiryo UI" panose="020B0604030504040204" pitchFamily="50" charset="-128"/>
            <a:ea typeface="Meiryo UI" panose="020B0604030504040204" pitchFamily="50" charset="-128"/>
          </a:endParaRPr>
        </a:p>
      </dgm:t>
    </dgm:pt>
    <dgm:pt modelId="{9984AE8F-3B42-44EF-A7BD-0B94F6553A77}" type="sibTrans" cxnId="{2DFFDBD2-F1FE-4AFF-B839-06D9696AD05A}">
      <dgm:prSet/>
      <dgm:spPr/>
      <dgm:t>
        <a:bodyPr/>
        <a:lstStyle/>
        <a:p>
          <a:endParaRPr kumimoji="1" lang="ja-JP" altLang="en-US">
            <a:latin typeface="Meiryo UI" panose="020B0604030504040204" pitchFamily="50" charset="-128"/>
            <a:ea typeface="Meiryo UI" panose="020B0604030504040204" pitchFamily="50" charset="-128"/>
          </a:endParaRPr>
        </a:p>
      </dgm:t>
    </dgm:pt>
    <dgm:pt modelId="{EA7F4D23-D1D4-4718-B1CE-9E4164C352CC}" type="pres">
      <dgm:prSet presAssocID="{6FD7A7D1-A882-4EB0-9EDC-E1AC905F3903}" presName="diagram" presStyleCnt="0">
        <dgm:presLayoutVars>
          <dgm:chPref val="1"/>
          <dgm:dir/>
          <dgm:animOne val="branch"/>
          <dgm:animLvl val="lvl"/>
          <dgm:resizeHandles/>
        </dgm:presLayoutVars>
      </dgm:prSet>
      <dgm:spPr/>
    </dgm:pt>
    <dgm:pt modelId="{5EA6EABF-57EC-40ED-A85A-AF7443B241BB}" type="pres">
      <dgm:prSet presAssocID="{AB5201CB-E291-467D-A863-6C273F912078}" presName="root" presStyleCnt="0"/>
      <dgm:spPr/>
    </dgm:pt>
    <dgm:pt modelId="{6456A077-60D6-44B7-A159-FAF7102C660A}" type="pres">
      <dgm:prSet presAssocID="{AB5201CB-E291-467D-A863-6C273F912078}" presName="rootComposite" presStyleCnt="0"/>
      <dgm:spPr/>
    </dgm:pt>
    <dgm:pt modelId="{0BA2C444-0BCB-4044-ADC3-6612184F2DB7}" type="pres">
      <dgm:prSet presAssocID="{AB5201CB-E291-467D-A863-6C273F912078}" presName="rootText" presStyleLbl="node1" presStyleIdx="0" presStyleCnt="2" custScaleX="195313" custLinFactX="-40137" custLinFactNeighborX="-100000" custLinFactNeighborY="-512"/>
      <dgm:spPr/>
    </dgm:pt>
    <dgm:pt modelId="{287256A1-4B3F-4C88-99CC-A3A291FD1BAE}" type="pres">
      <dgm:prSet presAssocID="{AB5201CB-E291-467D-A863-6C273F912078}" presName="rootConnector" presStyleLbl="node1" presStyleIdx="0" presStyleCnt="2"/>
      <dgm:spPr/>
    </dgm:pt>
    <dgm:pt modelId="{3F23CFB0-A773-4A80-8ED8-4C964B6E3655}" type="pres">
      <dgm:prSet presAssocID="{AB5201CB-E291-467D-A863-6C273F912078}" presName="childShape" presStyleCnt="0"/>
      <dgm:spPr/>
    </dgm:pt>
    <dgm:pt modelId="{F1C689E5-D55A-403E-A40B-24D58B337440}" type="pres">
      <dgm:prSet presAssocID="{CEFB14F1-ABAF-49D8-9071-0E5229958588}" presName="Name13" presStyleLbl="parChTrans1D2" presStyleIdx="0" presStyleCnt="7"/>
      <dgm:spPr/>
    </dgm:pt>
    <dgm:pt modelId="{D63B1CEB-764F-448F-987B-5BFFC397ECA1}" type="pres">
      <dgm:prSet presAssocID="{2B4BAA2D-EF4D-4F96-AF85-D1EAD7F32BD4}" presName="childText" presStyleLbl="bgAcc1" presStyleIdx="0" presStyleCnt="7" custFlipHor="1" custScaleX="203070" custLinFactNeighborX="4952" custLinFactNeighborY="4615">
        <dgm:presLayoutVars>
          <dgm:bulletEnabled val="1"/>
        </dgm:presLayoutVars>
      </dgm:prSet>
      <dgm:spPr/>
    </dgm:pt>
    <dgm:pt modelId="{B27D790B-2919-4E5B-87BA-B717421CA30E}" type="pres">
      <dgm:prSet presAssocID="{77C578E1-6F08-41A4-8344-94396F5C8EC0}" presName="Name13" presStyleLbl="parChTrans1D2" presStyleIdx="1" presStyleCnt="7"/>
      <dgm:spPr/>
    </dgm:pt>
    <dgm:pt modelId="{A3ED7FAD-31AB-4E17-9377-5B8DD395800D}" type="pres">
      <dgm:prSet presAssocID="{1D9CCAFA-15D2-4C65-9C46-63C966FDA717}" presName="childText" presStyleLbl="bgAcc1" presStyleIdx="1" presStyleCnt="7" custScaleX="266223" custLinFactNeighborX="4983" custLinFactNeighborY="1251">
        <dgm:presLayoutVars>
          <dgm:bulletEnabled val="1"/>
        </dgm:presLayoutVars>
      </dgm:prSet>
      <dgm:spPr/>
    </dgm:pt>
    <dgm:pt modelId="{71306CB5-FB2F-4327-8BF5-117253F22F0B}" type="pres">
      <dgm:prSet presAssocID="{D4E6E054-A66A-4CB3-83C5-DD90178B572C}" presName="Name13" presStyleLbl="parChTrans1D2" presStyleIdx="2" presStyleCnt="7"/>
      <dgm:spPr/>
    </dgm:pt>
    <dgm:pt modelId="{867084B3-DD3C-46A9-B289-EA1A90EF9225}" type="pres">
      <dgm:prSet presAssocID="{2F4765E4-4B9F-4AEE-A869-98B9332A63D8}" presName="childText" presStyleLbl="bgAcc1" presStyleIdx="2" presStyleCnt="7" custScaleX="484118" custLinFactNeighborX="3682" custLinFactNeighborY="128">
        <dgm:presLayoutVars>
          <dgm:bulletEnabled val="1"/>
        </dgm:presLayoutVars>
      </dgm:prSet>
      <dgm:spPr/>
    </dgm:pt>
    <dgm:pt modelId="{71ABF56D-EECD-4B82-9245-9BA2024408CD}" type="pres">
      <dgm:prSet presAssocID="{58079AAF-557D-4A9B-9604-AA7F9171E092}" presName="Name13" presStyleLbl="parChTrans1D2" presStyleIdx="3" presStyleCnt="7"/>
      <dgm:spPr/>
    </dgm:pt>
    <dgm:pt modelId="{235812B4-DAC7-4399-B501-18CB83F9E34A}" type="pres">
      <dgm:prSet presAssocID="{8C0E0F10-3502-469E-9E59-DF870570091B}" presName="childText" presStyleLbl="bgAcc1" presStyleIdx="3" presStyleCnt="7" custScaleX="541360" custLinFactNeighborX="1213" custLinFactNeighborY="-23">
        <dgm:presLayoutVars>
          <dgm:bulletEnabled val="1"/>
        </dgm:presLayoutVars>
      </dgm:prSet>
      <dgm:spPr/>
    </dgm:pt>
    <dgm:pt modelId="{127FB669-28CB-48D6-B2FA-2FC389183405}" type="pres">
      <dgm:prSet presAssocID="{144399BF-B3C1-46F3-ABE0-4DF7530696EA}" presName="Name13" presStyleLbl="parChTrans1D2" presStyleIdx="4" presStyleCnt="7"/>
      <dgm:spPr/>
    </dgm:pt>
    <dgm:pt modelId="{EA97971A-B1D3-4481-9E4C-A293735CCC01}" type="pres">
      <dgm:prSet presAssocID="{4D97285A-92F7-4D8B-AEF5-3D7E1D431C8F}" presName="childText" presStyleLbl="bgAcc1" presStyleIdx="4" presStyleCnt="7" custScaleX="640258" custScaleY="108369" custLinFactX="48229" custLinFactNeighborX="100000" custLinFactNeighborY="1902">
        <dgm:presLayoutVars>
          <dgm:bulletEnabled val="1"/>
        </dgm:presLayoutVars>
      </dgm:prSet>
      <dgm:spPr/>
    </dgm:pt>
    <dgm:pt modelId="{678D52C7-060C-440B-A527-04FC573BF926}" type="pres">
      <dgm:prSet presAssocID="{7A51FEE5-8708-4593-853A-6A4C5D920937}" presName="root" presStyleCnt="0"/>
      <dgm:spPr/>
    </dgm:pt>
    <dgm:pt modelId="{87F0725A-B961-4A44-BC2E-D8046AB772A5}" type="pres">
      <dgm:prSet presAssocID="{7A51FEE5-8708-4593-853A-6A4C5D920937}" presName="rootComposite" presStyleCnt="0"/>
      <dgm:spPr/>
    </dgm:pt>
    <dgm:pt modelId="{C6FAD876-7E14-43F8-8858-D2CB96220D27}" type="pres">
      <dgm:prSet presAssocID="{7A51FEE5-8708-4593-853A-6A4C5D920937}" presName="rootText" presStyleLbl="node1" presStyleIdx="1" presStyleCnt="2" custLinFactX="13202" custLinFactNeighborX="100000"/>
      <dgm:spPr/>
    </dgm:pt>
    <dgm:pt modelId="{3F38BAE5-BEC6-47CF-8123-A30F206763B0}" type="pres">
      <dgm:prSet presAssocID="{7A51FEE5-8708-4593-853A-6A4C5D920937}" presName="rootConnector" presStyleLbl="node1" presStyleIdx="1" presStyleCnt="2"/>
      <dgm:spPr/>
    </dgm:pt>
    <dgm:pt modelId="{F68ABE69-510A-4703-BC57-26829327DB70}" type="pres">
      <dgm:prSet presAssocID="{7A51FEE5-8708-4593-853A-6A4C5D920937}" presName="childShape" presStyleCnt="0"/>
      <dgm:spPr/>
    </dgm:pt>
    <dgm:pt modelId="{C1BC042B-9D44-4F89-97E7-38A007F317B7}" type="pres">
      <dgm:prSet presAssocID="{3B4892CC-16F0-4037-AB6E-188878E0C801}" presName="Name13" presStyleLbl="parChTrans1D2" presStyleIdx="5" presStyleCnt="7"/>
      <dgm:spPr/>
    </dgm:pt>
    <dgm:pt modelId="{A062E2EC-4E26-4722-B8A0-AEC20347DDDD}" type="pres">
      <dgm:prSet presAssocID="{5722ED72-9E9D-4D1F-AEF2-9F42F1A1B707}" presName="childText" presStyleLbl="bgAcc1" presStyleIdx="5" presStyleCnt="7" custLinFactX="71044" custLinFactNeighborX="100000">
        <dgm:presLayoutVars>
          <dgm:bulletEnabled val="1"/>
        </dgm:presLayoutVars>
      </dgm:prSet>
      <dgm:spPr/>
    </dgm:pt>
    <dgm:pt modelId="{69AB34CB-7F38-4DE8-9061-A90D5AD6FEFA}" type="pres">
      <dgm:prSet presAssocID="{A05AA12B-AA59-439C-AA62-08B52A9222C9}" presName="Name13" presStyleLbl="parChTrans1D2" presStyleIdx="6" presStyleCnt="7"/>
      <dgm:spPr/>
    </dgm:pt>
    <dgm:pt modelId="{4241171C-492D-4CE5-8CD5-0C30D56C6B97}" type="pres">
      <dgm:prSet presAssocID="{D9EF143A-0273-4BC6-9D07-01B89A9F4469}" presName="childText" presStyleLbl="bgAcc1" presStyleIdx="6" presStyleCnt="7" custLinFactX="71044" custLinFactNeighborX="100000">
        <dgm:presLayoutVars>
          <dgm:bulletEnabled val="1"/>
        </dgm:presLayoutVars>
      </dgm:prSet>
      <dgm:spPr/>
    </dgm:pt>
  </dgm:ptLst>
  <dgm:cxnLst>
    <dgm:cxn modelId="{1603F419-5A0E-4729-A23E-AE9855043667}" type="presOf" srcId="{5722ED72-9E9D-4D1F-AEF2-9F42F1A1B707}" destId="{A062E2EC-4E26-4722-B8A0-AEC20347DDDD}" srcOrd="0" destOrd="0" presId="urn:microsoft.com/office/officeart/2005/8/layout/hierarchy3"/>
    <dgm:cxn modelId="{0E119520-4342-4FA5-A422-AD3A32F4CC61}" srcId="{6FD7A7D1-A882-4EB0-9EDC-E1AC905F3903}" destId="{7A51FEE5-8708-4593-853A-6A4C5D920937}" srcOrd="1" destOrd="0" parTransId="{A55A11AD-6C30-4F24-A737-A50F745E1CE1}" sibTransId="{42CD6990-F044-4DAA-BBEF-D30BCF285C3B}"/>
    <dgm:cxn modelId="{8F8F2127-C350-41DA-AF3F-FA78AD1DA9F4}" type="presOf" srcId="{7A51FEE5-8708-4593-853A-6A4C5D920937}" destId="{C6FAD876-7E14-43F8-8858-D2CB96220D27}" srcOrd="0" destOrd="0" presId="urn:microsoft.com/office/officeart/2005/8/layout/hierarchy3"/>
    <dgm:cxn modelId="{4E577633-DD89-4AE9-A379-CA4F415B7F05}" srcId="{7A51FEE5-8708-4593-853A-6A4C5D920937}" destId="{5722ED72-9E9D-4D1F-AEF2-9F42F1A1B707}" srcOrd="0" destOrd="0" parTransId="{3B4892CC-16F0-4037-AB6E-188878E0C801}" sibTransId="{C43E3815-81C2-4A6D-830D-57D3A5A22838}"/>
    <dgm:cxn modelId="{2DF1823A-B7F5-4181-892B-60C9FA78B908}" srcId="{AB5201CB-E291-467D-A863-6C273F912078}" destId="{8C0E0F10-3502-469E-9E59-DF870570091B}" srcOrd="3" destOrd="0" parTransId="{58079AAF-557D-4A9B-9604-AA7F9171E092}" sibTransId="{D2A22B81-17D9-4C76-B4A9-71AAB8019C6A}"/>
    <dgm:cxn modelId="{4EF1265C-0BF3-40AB-A5AD-843AC4662709}" type="presOf" srcId="{77C578E1-6F08-41A4-8344-94396F5C8EC0}" destId="{B27D790B-2919-4E5B-87BA-B717421CA30E}" srcOrd="0" destOrd="0" presId="urn:microsoft.com/office/officeart/2005/8/layout/hierarchy3"/>
    <dgm:cxn modelId="{7263AE5C-7627-41B8-A2EB-B0E8C5B2D674}" type="presOf" srcId="{144399BF-B3C1-46F3-ABE0-4DF7530696EA}" destId="{127FB669-28CB-48D6-B2FA-2FC389183405}" srcOrd="0" destOrd="0" presId="urn:microsoft.com/office/officeart/2005/8/layout/hierarchy3"/>
    <dgm:cxn modelId="{2F108846-F50A-473B-B0B8-599F04DBB923}" type="presOf" srcId="{2F4765E4-4B9F-4AEE-A869-98B9332A63D8}" destId="{867084B3-DD3C-46A9-B289-EA1A90EF9225}" srcOrd="0" destOrd="0" presId="urn:microsoft.com/office/officeart/2005/8/layout/hierarchy3"/>
    <dgm:cxn modelId="{FC99624A-D350-4E70-AFF4-3E559E13AD89}" type="presOf" srcId="{A05AA12B-AA59-439C-AA62-08B52A9222C9}" destId="{69AB34CB-7F38-4DE8-9061-A90D5AD6FEFA}" srcOrd="0" destOrd="0" presId="urn:microsoft.com/office/officeart/2005/8/layout/hierarchy3"/>
    <dgm:cxn modelId="{DDB28E4C-7718-4531-AFE1-E7A8A7A20CA2}" srcId="{7A51FEE5-8708-4593-853A-6A4C5D920937}" destId="{D9EF143A-0273-4BC6-9D07-01B89A9F4469}" srcOrd="1" destOrd="0" parTransId="{A05AA12B-AA59-439C-AA62-08B52A9222C9}" sibTransId="{5A694867-6992-4F44-A5DF-BDEC45A50BED}"/>
    <dgm:cxn modelId="{6504724E-A38A-461B-BDFC-C439A40A790A}" type="presOf" srcId="{D4E6E054-A66A-4CB3-83C5-DD90178B572C}" destId="{71306CB5-FB2F-4327-8BF5-117253F22F0B}" srcOrd="0" destOrd="0" presId="urn:microsoft.com/office/officeart/2005/8/layout/hierarchy3"/>
    <dgm:cxn modelId="{5D274456-79FE-4DB8-B27C-9C0D6F3C0099}" type="presOf" srcId="{2B4BAA2D-EF4D-4F96-AF85-D1EAD7F32BD4}" destId="{D63B1CEB-764F-448F-987B-5BFFC397ECA1}" srcOrd="0" destOrd="0" presId="urn:microsoft.com/office/officeart/2005/8/layout/hierarchy3"/>
    <dgm:cxn modelId="{46952680-EA43-492E-8395-3160F18E6DEF}" type="presOf" srcId="{AB5201CB-E291-467D-A863-6C273F912078}" destId="{287256A1-4B3F-4C88-99CC-A3A291FD1BAE}" srcOrd="1" destOrd="0" presId="urn:microsoft.com/office/officeart/2005/8/layout/hierarchy3"/>
    <dgm:cxn modelId="{CFCCFA85-4B17-45BC-9608-FBDE096F34A5}" type="presOf" srcId="{CEFB14F1-ABAF-49D8-9071-0E5229958588}" destId="{F1C689E5-D55A-403E-A40B-24D58B337440}" srcOrd="0" destOrd="0" presId="urn:microsoft.com/office/officeart/2005/8/layout/hierarchy3"/>
    <dgm:cxn modelId="{58D4E089-0E43-4E23-97FA-DEC53F45CBF0}" type="presOf" srcId="{3B4892CC-16F0-4037-AB6E-188878E0C801}" destId="{C1BC042B-9D44-4F89-97E7-38A007F317B7}" srcOrd="0" destOrd="0" presId="urn:microsoft.com/office/officeart/2005/8/layout/hierarchy3"/>
    <dgm:cxn modelId="{0164C98F-DE76-4004-BE96-6B8C4669FCF6}" type="presOf" srcId="{58079AAF-557D-4A9B-9604-AA7F9171E092}" destId="{71ABF56D-EECD-4B82-9245-9BA2024408CD}" srcOrd="0" destOrd="0" presId="urn:microsoft.com/office/officeart/2005/8/layout/hierarchy3"/>
    <dgm:cxn modelId="{ED58479A-7C3D-4055-B11D-61D553C486F8}" type="presOf" srcId="{8C0E0F10-3502-469E-9E59-DF870570091B}" destId="{235812B4-DAC7-4399-B501-18CB83F9E34A}" srcOrd="0" destOrd="0" presId="urn:microsoft.com/office/officeart/2005/8/layout/hierarchy3"/>
    <dgm:cxn modelId="{28EB449B-6CD0-4519-80D2-56488E0D7AA5}" srcId="{6FD7A7D1-A882-4EB0-9EDC-E1AC905F3903}" destId="{AB5201CB-E291-467D-A863-6C273F912078}" srcOrd="0" destOrd="0" parTransId="{53B47590-4A20-4856-A7F5-5DBB185DA1AD}" sibTransId="{2D52AEA7-24E8-46AB-89EA-FE6297B23B38}"/>
    <dgm:cxn modelId="{B326039C-2E38-4A87-ACE4-58ACD959D1A8}" type="presOf" srcId="{AB5201CB-E291-467D-A863-6C273F912078}" destId="{0BA2C444-0BCB-4044-ADC3-6612184F2DB7}" srcOrd="0" destOrd="0" presId="urn:microsoft.com/office/officeart/2005/8/layout/hierarchy3"/>
    <dgm:cxn modelId="{B63A39B1-92D0-438D-BAF5-1157576D0226}" type="presOf" srcId="{4D97285A-92F7-4D8B-AEF5-3D7E1D431C8F}" destId="{EA97971A-B1D3-4481-9E4C-A293735CCC01}" srcOrd="0" destOrd="0" presId="urn:microsoft.com/office/officeart/2005/8/layout/hierarchy3"/>
    <dgm:cxn modelId="{0DA42FBC-6A1B-45C6-A0EC-C9CC18D31AAB}" type="presOf" srcId="{6FD7A7D1-A882-4EB0-9EDC-E1AC905F3903}" destId="{EA7F4D23-D1D4-4718-B1CE-9E4164C352CC}" srcOrd="0" destOrd="0" presId="urn:microsoft.com/office/officeart/2005/8/layout/hierarchy3"/>
    <dgm:cxn modelId="{1188A0C5-715E-4C9D-B64D-0D39234DF9C4}" srcId="{AB5201CB-E291-467D-A863-6C273F912078}" destId="{2B4BAA2D-EF4D-4F96-AF85-D1EAD7F32BD4}" srcOrd="0" destOrd="0" parTransId="{CEFB14F1-ABAF-49D8-9071-0E5229958588}" sibTransId="{49AA62CC-BB6C-4980-8C82-C6DF40A0FCC0}"/>
    <dgm:cxn modelId="{62EE6EC8-D9C4-4ED1-BFC0-3E7172E22CB2}" type="presOf" srcId="{1D9CCAFA-15D2-4C65-9C46-63C966FDA717}" destId="{A3ED7FAD-31AB-4E17-9377-5B8DD395800D}" srcOrd="0" destOrd="0" presId="urn:microsoft.com/office/officeart/2005/8/layout/hierarchy3"/>
    <dgm:cxn modelId="{F7D27DCC-7109-4DAC-9AB1-B3A03780168F}" srcId="{AB5201CB-E291-467D-A863-6C273F912078}" destId="{1D9CCAFA-15D2-4C65-9C46-63C966FDA717}" srcOrd="1" destOrd="0" parTransId="{77C578E1-6F08-41A4-8344-94396F5C8EC0}" sibTransId="{AFAC9E5C-6A4E-4865-9362-466B4B306B77}"/>
    <dgm:cxn modelId="{2DFFDBD2-F1FE-4AFF-B839-06D9696AD05A}" srcId="{AB5201CB-E291-467D-A863-6C273F912078}" destId="{4D97285A-92F7-4D8B-AEF5-3D7E1D431C8F}" srcOrd="4" destOrd="0" parTransId="{144399BF-B3C1-46F3-ABE0-4DF7530696EA}" sibTransId="{9984AE8F-3B42-44EF-A7BD-0B94F6553A77}"/>
    <dgm:cxn modelId="{9FC745E8-12F9-4DD6-8A4C-D4E8B0455CB2}" type="presOf" srcId="{D9EF143A-0273-4BC6-9D07-01B89A9F4469}" destId="{4241171C-492D-4CE5-8CD5-0C30D56C6B97}" srcOrd="0" destOrd="0" presId="urn:microsoft.com/office/officeart/2005/8/layout/hierarchy3"/>
    <dgm:cxn modelId="{A424C2EC-E2C1-4815-AAEF-02E941CBAC5C}" type="presOf" srcId="{7A51FEE5-8708-4593-853A-6A4C5D920937}" destId="{3F38BAE5-BEC6-47CF-8123-A30F206763B0}" srcOrd="1" destOrd="0" presId="urn:microsoft.com/office/officeart/2005/8/layout/hierarchy3"/>
    <dgm:cxn modelId="{917EAAFA-2F74-4B8A-A030-F1DF90CE07DD}" srcId="{AB5201CB-E291-467D-A863-6C273F912078}" destId="{2F4765E4-4B9F-4AEE-A869-98B9332A63D8}" srcOrd="2" destOrd="0" parTransId="{D4E6E054-A66A-4CB3-83C5-DD90178B572C}" sibTransId="{F5F9ED03-BEC0-45EF-81B9-A8A0BD19F8F3}"/>
    <dgm:cxn modelId="{9C8928F6-A154-43E2-822F-A4E3B8C687CC}" type="presParOf" srcId="{EA7F4D23-D1D4-4718-B1CE-9E4164C352CC}" destId="{5EA6EABF-57EC-40ED-A85A-AF7443B241BB}" srcOrd="0" destOrd="0" presId="urn:microsoft.com/office/officeart/2005/8/layout/hierarchy3"/>
    <dgm:cxn modelId="{FA5AB37D-4A8A-4D34-A4ED-67A65612CE33}" type="presParOf" srcId="{5EA6EABF-57EC-40ED-A85A-AF7443B241BB}" destId="{6456A077-60D6-44B7-A159-FAF7102C660A}" srcOrd="0" destOrd="0" presId="urn:microsoft.com/office/officeart/2005/8/layout/hierarchy3"/>
    <dgm:cxn modelId="{1FADF9ED-B98F-4A36-8AB5-13F72D475A0C}" type="presParOf" srcId="{6456A077-60D6-44B7-A159-FAF7102C660A}" destId="{0BA2C444-0BCB-4044-ADC3-6612184F2DB7}" srcOrd="0" destOrd="0" presId="urn:microsoft.com/office/officeart/2005/8/layout/hierarchy3"/>
    <dgm:cxn modelId="{5A252472-CCAD-41D9-B3D3-84CFCF550ED1}" type="presParOf" srcId="{6456A077-60D6-44B7-A159-FAF7102C660A}" destId="{287256A1-4B3F-4C88-99CC-A3A291FD1BAE}" srcOrd="1" destOrd="0" presId="urn:microsoft.com/office/officeart/2005/8/layout/hierarchy3"/>
    <dgm:cxn modelId="{E7800838-32A0-46E4-BFE8-1735B2DF9870}" type="presParOf" srcId="{5EA6EABF-57EC-40ED-A85A-AF7443B241BB}" destId="{3F23CFB0-A773-4A80-8ED8-4C964B6E3655}" srcOrd="1" destOrd="0" presId="urn:microsoft.com/office/officeart/2005/8/layout/hierarchy3"/>
    <dgm:cxn modelId="{34D06FD4-592C-4CD0-AA1B-106E92CE920A}" type="presParOf" srcId="{3F23CFB0-A773-4A80-8ED8-4C964B6E3655}" destId="{F1C689E5-D55A-403E-A40B-24D58B337440}" srcOrd="0" destOrd="0" presId="urn:microsoft.com/office/officeart/2005/8/layout/hierarchy3"/>
    <dgm:cxn modelId="{6F4F44E3-A245-4ADD-99E3-EB29E4E9C257}" type="presParOf" srcId="{3F23CFB0-A773-4A80-8ED8-4C964B6E3655}" destId="{D63B1CEB-764F-448F-987B-5BFFC397ECA1}" srcOrd="1" destOrd="0" presId="urn:microsoft.com/office/officeart/2005/8/layout/hierarchy3"/>
    <dgm:cxn modelId="{5A5D889A-F08F-4E2F-9D20-1A66C4C4D019}" type="presParOf" srcId="{3F23CFB0-A773-4A80-8ED8-4C964B6E3655}" destId="{B27D790B-2919-4E5B-87BA-B717421CA30E}" srcOrd="2" destOrd="0" presId="urn:microsoft.com/office/officeart/2005/8/layout/hierarchy3"/>
    <dgm:cxn modelId="{ECB668AD-707B-4F4A-84B6-89BFE94A5D04}" type="presParOf" srcId="{3F23CFB0-A773-4A80-8ED8-4C964B6E3655}" destId="{A3ED7FAD-31AB-4E17-9377-5B8DD395800D}" srcOrd="3" destOrd="0" presId="urn:microsoft.com/office/officeart/2005/8/layout/hierarchy3"/>
    <dgm:cxn modelId="{3BE4FB02-F45E-4B2A-ADF0-4F39DF4BC6E1}" type="presParOf" srcId="{3F23CFB0-A773-4A80-8ED8-4C964B6E3655}" destId="{71306CB5-FB2F-4327-8BF5-117253F22F0B}" srcOrd="4" destOrd="0" presId="urn:microsoft.com/office/officeart/2005/8/layout/hierarchy3"/>
    <dgm:cxn modelId="{17EECFB2-72F3-417E-AAA0-D96058BAAB75}" type="presParOf" srcId="{3F23CFB0-A773-4A80-8ED8-4C964B6E3655}" destId="{867084B3-DD3C-46A9-B289-EA1A90EF9225}" srcOrd="5" destOrd="0" presId="urn:microsoft.com/office/officeart/2005/8/layout/hierarchy3"/>
    <dgm:cxn modelId="{BDFBBA61-D5B3-4789-82A2-534C7DE66A83}" type="presParOf" srcId="{3F23CFB0-A773-4A80-8ED8-4C964B6E3655}" destId="{71ABF56D-EECD-4B82-9245-9BA2024408CD}" srcOrd="6" destOrd="0" presId="urn:microsoft.com/office/officeart/2005/8/layout/hierarchy3"/>
    <dgm:cxn modelId="{980FD3D6-25F0-4F27-B55F-8576018E693C}" type="presParOf" srcId="{3F23CFB0-A773-4A80-8ED8-4C964B6E3655}" destId="{235812B4-DAC7-4399-B501-18CB83F9E34A}" srcOrd="7" destOrd="0" presId="urn:microsoft.com/office/officeart/2005/8/layout/hierarchy3"/>
    <dgm:cxn modelId="{BDE1C925-1935-4C67-92B0-AB320C718217}" type="presParOf" srcId="{3F23CFB0-A773-4A80-8ED8-4C964B6E3655}" destId="{127FB669-28CB-48D6-B2FA-2FC389183405}" srcOrd="8" destOrd="0" presId="urn:microsoft.com/office/officeart/2005/8/layout/hierarchy3"/>
    <dgm:cxn modelId="{2AF8A9D9-D1A2-4F3F-8C3D-51C51FCAF53A}" type="presParOf" srcId="{3F23CFB0-A773-4A80-8ED8-4C964B6E3655}" destId="{EA97971A-B1D3-4481-9E4C-A293735CCC01}" srcOrd="9" destOrd="0" presId="urn:microsoft.com/office/officeart/2005/8/layout/hierarchy3"/>
    <dgm:cxn modelId="{24A237D3-1D4B-4338-87A8-F15E41DB432C}" type="presParOf" srcId="{EA7F4D23-D1D4-4718-B1CE-9E4164C352CC}" destId="{678D52C7-060C-440B-A527-04FC573BF926}" srcOrd="1" destOrd="0" presId="urn:microsoft.com/office/officeart/2005/8/layout/hierarchy3"/>
    <dgm:cxn modelId="{FF6F709C-E74C-4D28-94D0-D4372B107872}" type="presParOf" srcId="{678D52C7-060C-440B-A527-04FC573BF926}" destId="{87F0725A-B961-4A44-BC2E-D8046AB772A5}" srcOrd="0" destOrd="0" presId="urn:microsoft.com/office/officeart/2005/8/layout/hierarchy3"/>
    <dgm:cxn modelId="{7E9A936A-F063-448C-8DC1-6D038CCCA63C}" type="presParOf" srcId="{87F0725A-B961-4A44-BC2E-D8046AB772A5}" destId="{C6FAD876-7E14-43F8-8858-D2CB96220D27}" srcOrd="0" destOrd="0" presId="urn:microsoft.com/office/officeart/2005/8/layout/hierarchy3"/>
    <dgm:cxn modelId="{3C6B1348-169D-4E95-8D1D-531DBA4789F1}" type="presParOf" srcId="{87F0725A-B961-4A44-BC2E-D8046AB772A5}" destId="{3F38BAE5-BEC6-47CF-8123-A30F206763B0}" srcOrd="1" destOrd="0" presId="urn:microsoft.com/office/officeart/2005/8/layout/hierarchy3"/>
    <dgm:cxn modelId="{D14BA900-A47A-4510-A463-31470D7E1908}" type="presParOf" srcId="{678D52C7-060C-440B-A527-04FC573BF926}" destId="{F68ABE69-510A-4703-BC57-26829327DB70}" srcOrd="1" destOrd="0" presId="urn:microsoft.com/office/officeart/2005/8/layout/hierarchy3"/>
    <dgm:cxn modelId="{F81D7BC0-58BF-46DD-8D05-AC1BBAB3482F}" type="presParOf" srcId="{F68ABE69-510A-4703-BC57-26829327DB70}" destId="{C1BC042B-9D44-4F89-97E7-38A007F317B7}" srcOrd="0" destOrd="0" presId="urn:microsoft.com/office/officeart/2005/8/layout/hierarchy3"/>
    <dgm:cxn modelId="{91C086B0-FB48-4416-BB4F-6AD32167384E}" type="presParOf" srcId="{F68ABE69-510A-4703-BC57-26829327DB70}" destId="{A062E2EC-4E26-4722-B8A0-AEC20347DDDD}" srcOrd="1" destOrd="0" presId="urn:microsoft.com/office/officeart/2005/8/layout/hierarchy3"/>
    <dgm:cxn modelId="{737D79BB-C5A1-4A48-B300-7BAE650499BE}" type="presParOf" srcId="{F68ABE69-510A-4703-BC57-26829327DB70}" destId="{69AB34CB-7F38-4DE8-9061-A90D5AD6FEFA}" srcOrd="2" destOrd="0" presId="urn:microsoft.com/office/officeart/2005/8/layout/hierarchy3"/>
    <dgm:cxn modelId="{62DC71EE-3BCD-4393-AF31-115932C17410}" type="presParOf" srcId="{F68ABE69-510A-4703-BC57-26829327DB70}" destId="{4241171C-492D-4CE5-8CD5-0C30D56C6B97}"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D7A7D1-A882-4EB0-9EDC-E1AC905F3903}"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kumimoji="1" lang="ja-JP" altLang="en-US"/>
        </a:p>
      </dgm:t>
    </dgm:pt>
    <dgm:pt modelId="{AB5201CB-E291-467D-A863-6C273F912078}">
      <dgm:prSet phldrT="[テキスト]" custT="1"/>
      <dgm:spPr>
        <a:solidFill>
          <a:srgbClr val="002060"/>
        </a:solidFill>
      </dgm:spPr>
      <dgm:t>
        <a:bodyPr/>
        <a:lstStyle/>
        <a:p>
          <a:r>
            <a:rPr kumimoji="1" lang="en-US" altLang="ja-JP" sz="3200" dirty="0">
              <a:latin typeface="Meiryo UI" panose="020B0604030504040204" pitchFamily="50" charset="-128"/>
              <a:ea typeface="Meiryo UI" panose="020B0604030504040204" pitchFamily="50" charset="-128"/>
            </a:rPr>
            <a:t>1.</a:t>
          </a:r>
          <a:r>
            <a:rPr kumimoji="1" lang="ja-JP" altLang="en-US" sz="3200" dirty="0">
              <a:latin typeface="Meiryo UI" panose="020B0604030504040204" pitchFamily="50" charset="-128"/>
              <a:ea typeface="Meiryo UI" panose="020B0604030504040204" pitchFamily="50" charset="-128"/>
            </a:rPr>
            <a:t>藍綬</a:t>
          </a:r>
          <a:r>
            <a:rPr kumimoji="1" lang="ja-JP" altLang="en-US" sz="2400" dirty="0">
              <a:latin typeface="Meiryo UI" panose="020B0604030504040204" pitchFamily="50" charset="-128"/>
              <a:ea typeface="Meiryo UI" panose="020B0604030504040204" pitchFamily="50" charset="-128"/>
            </a:rPr>
            <a:t>（らんじゅ）</a:t>
          </a:r>
        </a:p>
      </dgm:t>
    </dgm:pt>
    <dgm:pt modelId="{53B47590-4A20-4856-A7F5-5DBB185DA1AD}" type="parTrans" cxnId="{28EB449B-6CD0-4519-80D2-56488E0D7AA5}">
      <dgm:prSet/>
      <dgm:spPr/>
      <dgm:t>
        <a:bodyPr/>
        <a:lstStyle/>
        <a:p>
          <a:endParaRPr kumimoji="1" lang="ja-JP" altLang="en-US" sz="1100">
            <a:latin typeface="Meiryo UI" panose="020B0604030504040204" pitchFamily="50" charset="-128"/>
            <a:ea typeface="Meiryo UI" panose="020B0604030504040204" pitchFamily="50" charset="-128"/>
          </a:endParaRPr>
        </a:p>
      </dgm:t>
    </dgm:pt>
    <dgm:pt modelId="{2D52AEA7-24E8-46AB-89EA-FE6297B23B38}" type="sibTrans" cxnId="{28EB449B-6CD0-4519-80D2-56488E0D7AA5}">
      <dgm:prSet/>
      <dgm:spPr/>
      <dgm:t>
        <a:bodyPr/>
        <a:lstStyle/>
        <a:p>
          <a:endParaRPr kumimoji="1" lang="ja-JP" altLang="en-US" sz="1100">
            <a:latin typeface="Meiryo UI" panose="020B0604030504040204" pitchFamily="50" charset="-128"/>
            <a:ea typeface="Meiryo UI" panose="020B0604030504040204" pitchFamily="50" charset="-128"/>
          </a:endParaRPr>
        </a:p>
      </dgm:t>
    </dgm:pt>
    <dgm:pt modelId="{2B4BAA2D-EF4D-4F96-AF85-D1EAD7F32BD4}">
      <dgm:prSet phldrT="[テキスト]" custT="1"/>
      <dgm:spPr/>
      <dgm:t>
        <a:bodyPr/>
        <a:lstStyle/>
        <a:p>
          <a:pPr algn="l"/>
          <a:r>
            <a:rPr kumimoji="1" lang="ja-JP" altLang="en-US" sz="2400" dirty="0">
              <a:latin typeface="Meiryo UI" panose="020B0604030504040204" pitchFamily="50" charset="-128"/>
              <a:ea typeface="Meiryo UI" panose="020B0604030504040204" pitchFamily="50" charset="-128"/>
            </a:rPr>
            <a:t>①企業の経営者</a:t>
          </a:r>
          <a:endParaRPr kumimoji="1" lang="en-US" altLang="ja-JP" sz="2400" dirty="0">
            <a:latin typeface="Meiryo UI" panose="020B0604030504040204" pitchFamily="50" charset="-128"/>
            <a:ea typeface="Meiryo UI" panose="020B0604030504040204" pitchFamily="50" charset="-128"/>
          </a:endParaRPr>
        </a:p>
      </dgm:t>
    </dgm:pt>
    <dgm:pt modelId="{CEFB14F1-ABAF-49D8-9071-0E5229958588}" type="parTrans" cxnId="{1188A0C5-715E-4C9D-B64D-0D39234DF9C4}">
      <dgm:prSet/>
      <dgm:spPr/>
      <dgm:t>
        <a:bodyPr/>
        <a:lstStyle/>
        <a:p>
          <a:endParaRPr kumimoji="1" lang="ja-JP" altLang="en-US" sz="1100">
            <a:latin typeface="Meiryo UI" panose="020B0604030504040204" pitchFamily="50" charset="-128"/>
            <a:ea typeface="Meiryo UI" panose="020B0604030504040204" pitchFamily="50" charset="-128"/>
          </a:endParaRPr>
        </a:p>
      </dgm:t>
    </dgm:pt>
    <dgm:pt modelId="{49AA62CC-BB6C-4980-8C82-C6DF40A0FCC0}" type="sibTrans" cxnId="{1188A0C5-715E-4C9D-B64D-0D39234DF9C4}">
      <dgm:prSet/>
      <dgm:spPr/>
      <dgm:t>
        <a:bodyPr/>
        <a:lstStyle/>
        <a:p>
          <a:endParaRPr kumimoji="1" lang="ja-JP" altLang="en-US" sz="1100">
            <a:latin typeface="Meiryo UI" panose="020B0604030504040204" pitchFamily="50" charset="-128"/>
            <a:ea typeface="Meiryo UI" panose="020B0604030504040204" pitchFamily="50" charset="-128"/>
          </a:endParaRPr>
        </a:p>
      </dgm:t>
    </dgm:pt>
    <dgm:pt modelId="{1D9CCAFA-15D2-4C65-9C46-63C966FDA717}">
      <dgm:prSet phldrT="[テキスト]" custT="1"/>
      <dgm:spPr/>
      <dgm:t>
        <a:bodyPr/>
        <a:lstStyle/>
        <a:p>
          <a:pPr algn="l"/>
          <a:r>
            <a:rPr kumimoji="1" lang="ja-JP" altLang="en-US" sz="2400" dirty="0">
              <a:latin typeface="Meiryo UI" panose="020B0604030504040204" pitchFamily="50" charset="-128"/>
              <a:ea typeface="Meiryo UI" panose="020B0604030504040204" pitchFamily="50" charset="-128"/>
            </a:rPr>
            <a:t>②全国団体の代表者</a:t>
          </a:r>
        </a:p>
      </dgm:t>
    </dgm:pt>
    <dgm:pt modelId="{77C578E1-6F08-41A4-8344-94396F5C8EC0}" type="parTrans" cxnId="{F7D27DCC-7109-4DAC-9AB1-B3A03780168F}">
      <dgm:prSet/>
      <dgm:spPr/>
      <dgm:t>
        <a:bodyPr/>
        <a:lstStyle/>
        <a:p>
          <a:endParaRPr kumimoji="1" lang="ja-JP" altLang="en-US" sz="1100">
            <a:latin typeface="Meiryo UI" panose="020B0604030504040204" pitchFamily="50" charset="-128"/>
            <a:ea typeface="Meiryo UI" panose="020B0604030504040204" pitchFamily="50" charset="-128"/>
          </a:endParaRPr>
        </a:p>
      </dgm:t>
    </dgm:pt>
    <dgm:pt modelId="{AFAC9E5C-6A4E-4865-9362-466B4B306B77}" type="sibTrans" cxnId="{F7D27DCC-7109-4DAC-9AB1-B3A03780168F}">
      <dgm:prSet/>
      <dgm:spPr/>
      <dgm:t>
        <a:bodyPr/>
        <a:lstStyle/>
        <a:p>
          <a:endParaRPr kumimoji="1" lang="ja-JP" altLang="en-US" sz="1100">
            <a:latin typeface="Meiryo UI" panose="020B0604030504040204" pitchFamily="50" charset="-128"/>
            <a:ea typeface="Meiryo UI" panose="020B0604030504040204" pitchFamily="50" charset="-128"/>
          </a:endParaRPr>
        </a:p>
      </dgm:t>
    </dgm:pt>
    <dgm:pt modelId="{2F4765E4-4B9F-4AEE-A869-98B9332A63D8}">
      <dgm:prSet phldrT="[テキスト]" custT="1"/>
      <dgm:spPr/>
      <dgm:t>
        <a:bodyPr/>
        <a:lstStyle/>
        <a:p>
          <a:pPr algn="l"/>
          <a:r>
            <a:rPr kumimoji="1" lang="ja-JP" altLang="en-US" sz="2400" dirty="0">
              <a:latin typeface="Meiryo UI" panose="020B0604030504040204" pitchFamily="50" charset="-128"/>
              <a:ea typeface="Meiryo UI" panose="020B0604030504040204" pitchFamily="50" charset="-128"/>
            </a:rPr>
            <a:t>③「経営革新」を行った中小企業経営者</a:t>
          </a:r>
        </a:p>
      </dgm:t>
    </dgm:pt>
    <dgm:pt modelId="{D4E6E054-A66A-4CB3-83C5-DD90178B572C}" type="parTrans" cxnId="{917EAAFA-2F74-4B8A-A030-F1DF90CE07DD}">
      <dgm:prSet/>
      <dgm:spPr/>
      <dgm:t>
        <a:bodyPr/>
        <a:lstStyle/>
        <a:p>
          <a:endParaRPr kumimoji="1" lang="ja-JP" altLang="en-US" sz="1100">
            <a:latin typeface="Meiryo UI" panose="020B0604030504040204" pitchFamily="50" charset="-128"/>
            <a:ea typeface="Meiryo UI" panose="020B0604030504040204" pitchFamily="50" charset="-128"/>
          </a:endParaRPr>
        </a:p>
      </dgm:t>
    </dgm:pt>
    <dgm:pt modelId="{F5F9ED03-BEC0-45EF-81B9-A8A0BD19F8F3}" type="sibTrans" cxnId="{917EAAFA-2F74-4B8A-A030-F1DF90CE07DD}">
      <dgm:prSet/>
      <dgm:spPr/>
      <dgm:t>
        <a:bodyPr/>
        <a:lstStyle/>
        <a:p>
          <a:endParaRPr kumimoji="1" lang="ja-JP" altLang="en-US" sz="1100">
            <a:latin typeface="Meiryo UI" panose="020B0604030504040204" pitchFamily="50" charset="-128"/>
            <a:ea typeface="Meiryo UI" panose="020B0604030504040204" pitchFamily="50" charset="-128"/>
          </a:endParaRPr>
        </a:p>
      </dgm:t>
    </dgm:pt>
    <dgm:pt modelId="{8C0E0F10-3502-469E-9E59-DF870570091B}">
      <dgm:prSet phldrT="[テキスト]" custT="1"/>
      <dgm:spPr/>
      <dgm:t>
        <a:bodyPr/>
        <a:lstStyle/>
        <a:p>
          <a:pPr algn="l"/>
          <a:r>
            <a:rPr kumimoji="1" lang="ja-JP" altLang="en-US" sz="2400" dirty="0">
              <a:latin typeface="Meiryo UI" panose="020B0604030504040204" pitchFamily="50" charset="-128"/>
              <a:ea typeface="Meiryo UI" panose="020B0604030504040204" pitchFamily="50" charset="-128"/>
            </a:rPr>
            <a:t>④「ベンチャー企業」を創業した中小企業経営者</a:t>
          </a:r>
        </a:p>
      </dgm:t>
    </dgm:pt>
    <dgm:pt modelId="{58079AAF-557D-4A9B-9604-AA7F9171E092}" type="parTrans" cxnId="{2DF1823A-B7F5-4181-892B-60C9FA78B908}">
      <dgm:prSet/>
      <dgm:spPr/>
      <dgm:t>
        <a:bodyPr/>
        <a:lstStyle/>
        <a:p>
          <a:endParaRPr kumimoji="1" lang="ja-JP" altLang="en-US" sz="1100">
            <a:latin typeface="Meiryo UI" panose="020B0604030504040204" pitchFamily="50" charset="-128"/>
            <a:ea typeface="Meiryo UI" panose="020B0604030504040204" pitchFamily="50" charset="-128"/>
          </a:endParaRPr>
        </a:p>
      </dgm:t>
    </dgm:pt>
    <dgm:pt modelId="{D2A22B81-17D9-4C76-B4A9-71AAB8019C6A}" type="sibTrans" cxnId="{2DF1823A-B7F5-4181-892B-60C9FA78B908}">
      <dgm:prSet/>
      <dgm:spPr/>
      <dgm:t>
        <a:bodyPr/>
        <a:lstStyle/>
        <a:p>
          <a:endParaRPr kumimoji="1" lang="ja-JP" altLang="en-US" sz="1100">
            <a:latin typeface="Meiryo UI" panose="020B0604030504040204" pitchFamily="50" charset="-128"/>
            <a:ea typeface="Meiryo UI" panose="020B0604030504040204" pitchFamily="50" charset="-128"/>
          </a:endParaRPr>
        </a:p>
      </dgm:t>
    </dgm:pt>
    <dgm:pt modelId="{F1360740-D4EB-4261-AA54-DA02836194DD}">
      <dgm:prSet phldrT="[テキスト]" custT="1"/>
      <dgm:spPr>
        <a:solidFill>
          <a:srgbClr val="FFC000"/>
        </a:solidFill>
      </dgm:spPr>
      <dgm:t>
        <a:bodyPr/>
        <a:lstStyle/>
        <a:p>
          <a:pPr algn="l"/>
          <a:r>
            <a:rPr kumimoji="1" lang="en-US" altLang="ja-JP" sz="3200" dirty="0">
              <a:latin typeface="Meiryo UI" panose="020B0604030504040204" pitchFamily="50" charset="-128"/>
              <a:ea typeface="Meiryo UI" panose="020B0604030504040204" pitchFamily="50" charset="-128"/>
            </a:rPr>
            <a:t>2.</a:t>
          </a:r>
          <a:r>
            <a:rPr kumimoji="1" lang="ja-JP" altLang="en-US" sz="3200" dirty="0">
              <a:latin typeface="Meiryo UI" panose="020B0604030504040204" pitchFamily="50" charset="-128"/>
              <a:ea typeface="Meiryo UI" panose="020B0604030504040204" pitchFamily="50" charset="-128"/>
            </a:rPr>
            <a:t>黄綬</a:t>
          </a:r>
          <a:r>
            <a:rPr kumimoji="1" lang="ja-JP" altLang="en-US" sz="2400" dirty="0">
              <a:latin typeface="Meiryo UI" panose="020B0604030504040204" pitchFamily="50" charset="-128"/>
              <a:ea typeface="Meiryo UI" panose="020B0604030504040204" pitchFamily="50" charset="-128"/>
            </a:rPr>
            <a:t>（おうじゅ）</a:t>
          </a:r>
        </a:p>
      </dgm:t>
    </dgm:pt>
    <dgm:pt modelId="{DB94193D-1871-4C25-9FFF-A371BB5BFB44}" type="parTrans" cxnId="{931C97D1-F1A5-431C-A878-3BECA4B1D4B9}">
      <dgm:prSet/>
      <dgm:spPr/>
      <dgm:t>
        <a:bodyPr/>
        <a:lstStyle/>
        <a:p>
          <a:endParaRPr kumimoji="1" lang="ja-JP" altLang="en-US" sz="1100"/>
        </a:p>
      </dgm:t>
    </dgm:pt>
    <dgm:pt modelId="{CA0AB69D-7486-4CA8-828E-BEEE7ABA097A}" type="sibTrans" cxnId="{931C97D1-F1A5-431C-A878-3BECA4B1D4B9}">
      <dgm:prSet/>
      <dgm:spPr/>
      <dgm:t>
        <a:bodyPr/>
        <a:lstStyle/>
        <a:p>
          <a:endParaRPr kumimoji="1" lang="ja-JP" altLang="en-US" sz="1100"/>
        </a:p>
      </dgm:t>
    </dgm:pt>
    <dgm:pt modelId="{F13264F0-F97A-47CE-A2A1-A6AC9D25A330}">
      <dgm:prSet phldrT="[テキスト]" custT="1"/>
      <dgm:spPr/>
      <dgm:t>
        <a:bodyPr/>
        <a:lstStyle/>
        <a:p>
          <a:pPr algn="l"/>
          <a:r>
            <a:rPr kumimoji="1" lang="ja-JP" altLang="en-US" sz="2400" dirty="0">
              <a:latin typeface="Meiryo UI" panose="020B0604030504040204" pitchFamily="50" charset="-128"/>
              <a:ea typeface="Meiryo UI" panose="020B0604030504040204" pitchFamily="50" charset="-128"/>
            </a:rPr>
            <a:t>多年にわたり業務精励し、現在も現役として、衆人の模範である者</a:t>
          </a:r>
        </a:p>
      </dgm:t>
    </dgm:pt>
    <dgm:pt modelId="{C998980E-D4C1-45AA-A914-7800842D05CD}" type="parTrans" cxnId="{60FFD061-9DB4-4ECF-B127-699490225745}">
      <dgm:prSet/>
      <dgm:spPr/>
      <dgm:t>
        <a:bodyPr/>
        <a:lstStyle/>
        <a:p>
          <a:endParaRPr kumimoji="1" lang="ja-JP" altLang="en-US" sz="1100"/>
        </a:p>
      </dgm:t>
    </dgm:pt>
    <dgm:pt modelId="{A2DD0C78-AAA4-4BC8-A0E0-487F77021EB4}" type="sibTrans" cxnId="{60FFD061-9DB4-4ECF-B127-699490225745}">
      <dgm:prSet/>
      <dgm:spPr/>
      <dgm:t>
        <a:bodyPr/>
        <a:lstStyle/>
        <a:p>
          <a:endParaRPr kumimoji="1" lang="ja-JP" altLang="en-US" sz="1100"/>
        </a:p>
      </dgm:t>
    </dgm:pt>
    <dgm:pt modelId="{EA7F4D23-D1D4-4718-B1CE-9E4164C352CC}" type="pres">
      <dgm:prSet presAssocID="{6FD7A7D1-A882-4EB0-9EDC-E1AC905F3903}" presName="diagram" presStyleCnt="0">
        <dgm:presLayoutVars>
          <dgm:chPref val="1"/>
          <dgm:dir/>
          <dgm:animOne val="branch"/>
          <dgm:animLvl val="lvl"/>
          <dgm:resizeHandles/>
        </dgm:presLayoutVars>
      </dgm:prSet>
      <dgm:spPr/>
    </dgm:pt>
    <dgm:pt modelId="{5EA6EABF-57EC-40ED-A85A-AF7443B241BB}" type="pres">
      <dgm:prSet presAssocID="{AB5201CB-E291-467D-A863-6C273F912078}" presName="root" presStyleCnt="0"/>
      <dgm:spPr/>
    </dgm:pt>
    <dgm:pt modelId="{6456A077-60D6-44B7-A159-FAF7102C660A}" type="pres">
      <dgm:prSet presAssocID="{AB5201CB-E291-467D-A863-6C273F912078}" presName="rootComposite" presStyleCnt="0"/>
      <dgm:spPr/>
    </dgm:pt>
    <dgm:pt modelId="{0BA2C444-0BCB-4044-ADC3-6612184F2DB7}" type="pres">
      <dgm:prSet presAssocID="{AB5201CB-E291-467D-A863-6C273F912078}" presName="rootText" presStyleLbl="node1" presStyleIdx="0" presStyleCnt="2" custScaleX="89830" custScaleY="45961" custLinFactX="-40137" custLinFactNeighborX="-100000" custLinFactNeighborY="-512"/>
      <dgm:spPr/>
    </dgm:pt>
    <dgm:pt modelId="{287256A1-4B3F-4C88-99CC-A3A291FD1BAE}" type="pres">
      <dgm:prSet presAssocID="{AB5201CB-E291-467D-A863-6C273F912078}" presName="rootConnector" presStyleLbl="node1" presStyleIdx="0" presStyleCnt="2"/>
      <dgm:spPr/>
    </dgm:pt>
    <dgm:pt modelId="{3F23CFB0-A773-4A80-8ED8-4C964B6E3655}" type="pres">
      <dgm:prSet presAssocID="{AB5201CB-E291-467D-A863-6C273F912078}" presName="childShape" presStyleCnt="0"/>
      <dgm:spPr/>
    </dgm:pt>
    <dgm:pt modelId="{F1C689E5-D55A-403E-A40B-24D58B337440}" type="pres">
      <dgm:prSet presAssocID="{CEFB14F1-ABAF-49D8-9071-0E5229958588}" presName="Name13" presStyleLbl="parChTrans1D2" presStyleIdx="0" presStyleCnt="5"/>
      <dgm:spPr/>
    </dgm:pt>
    <dgm:pt modelId="{D63B1CEB-764F-448F-987B-5BFFC397ECA1}" type="pres">
      <dgm:prSet presAssocID="{2B4BAA2D-EF4D-4F96-AF85-D1EAD7F32BD4}" presName="childText" presStyleLbl="bgAcc1" presStyleIdx="0" presStyleCnt="5" custFlipHor="1" custScaleX="109969" custScaleY="48944" custLinFactNeighborX="-17980" custLinFactNeighborY="4615">
        <dgm:presLayoutVars>
          <dgm:bulletEnabled val="1"/>
        </dgm:presLayoutVars>
      </dgm:prSet>
      <dgm:spPr/>
    </dgm:pt>
    <dgm:pt modelId="{B27D790B-2919-4E5B-87BA-B717421CA30E}" type="pres">
      <dgm:prSet presAssocID="{77C578E1-6F08-41A4-8344-94396F5C8EC0}" presName="Name13" presStyleLbl="parChTrans1D2" presStyleIdx="1" presStyleCnt="5"/>
      <dgm:spPr/>
    </dgm:pt>
    <dgm:pt modelId="{A3ED7FAD-31AB-4E17-9377-5B8DD395800D}" type="pres">
      <dgm:prSet presAssocID="{1D9CCAFA-15D2-4C65-9C46-63C966FDA717}" presName="childText" presStyleLbl="bgAcc1" presStyleIdx="1" presStyleCnt="5" custScaleX="116111" custScaleY="49059" custLinFactNeighborX="-17949" custLinFactNeighborY="1251">
        <dgm:presLayoutVars>
          <dgm:bulletEnabled val="1"/>
        </dgm:presLayoutVars>
      </dgm:prSet>
      <dgm:spPr/>
    </dgm:pt>
    <dgm:pt modelId="{71306CB5-FB2F-4327-8BF5-117253F22F0B}" type="pres">
      <dgm:prSet presAssocID="{D4E6E054-A66A-4CB3-83C5-DD90178B572C}" presName="Name13" presStyleLbl="parChTrans1D2" presStyleIdx="2" presStyleCnt="5"/>
      <dgm:spPr/>
    </dgm:pt>
    <dgm:pt modelId="{867084B3-DD3C-46A9-B289-EA1A90EF9225}" type="pres">
      <dgm:prSet presAssocID="{2F4765E4-4B9F-4AEE-A869-98B9332A63D8}" presName="childText" presStyleLbl="bgAcc1" presStyleIdx="2" presStyleCnt="5" custScaleX="204258" custScaleY="49619" custLinFactNeighborX="-17329" custLinFactNeighborY="-1668">
        <dgm:presLayoutVars>
          <dgm:bulletEnabled val="1"/>
        </dgm:presLayoutVars>
      </dgm:prSet>
      <dgm:spPr/>
    </dgm:pt>
    <dgm:pt modelId="{71ABF56D-EECD-4B82-9245-9BA2024408CD}" type="pres">
      <dgm:prSet presAssocID="{58079AAF-557D-4A9B-9604-AA7F9171E092}" presName="Name13" presStyleLbl="parChTrans1D2" presStyleIdx="3" presStyleCnt="5"/>
      <dgm:spPr/>
    </dgm:pt>
    <dgm:pt modelId="{235812B4-DAC7-4399-B501-18CB83F9E34A}" type="pres">
      <dgm:prSet presAssocID="{8C0E0F10-3502-469E-9E59-DF870570091B}" presName="childText" presStyleLbl="bgAcc1" presStyleIdx="3" presStyleCnt="5" custScaleX="222894" custScaleY="49211" custLinFactNeighborX="-18100" custLinFactNeighborY="-5404">
        <dgm:presLayoutVars>
          <dgm:bulletEnabled val="1"/>
        </dgm:presLayoutVars>
      </dgm:prSet>
      <dgm:spPr/>
    </dgm:pt>
    <dgm:pt modelId="{44244BBC-88E6-4D57-8AB1-0AD0CC6E8367}" type="pres">
      <dgm:prSet presAssocID="{F1360740-D4EB-4261-AA54-DA02836194DD}" presName="root" presStyleCnt="0"/>
      <dgm:spPr/>
    </dgm:pt>
    <dgm:pt modelId="{9881EE75-E04A-40AE-A2B3-036A11BB9A1D}" type="pres">
      <dgm:prSet presAssocID="{F1360740-D4EB-4261-AA54-DA02836194DD}" presName="rootComposite" presStyleCnt="0"/>
      <dgm:spPr/>
    </dgm:pt>
    <dgm:pt modelId="{E3094A47-2297-4100-BFE1-63EE74F4BEE3}" type="pres">
      <dgm:prSet presAssocID="{F1360740-D4EB-4261-AA54-DA02836194DD}" presName="rootText" presStyleLbl="node1" presStyleIdx="1" presStyleCnt="2" custScaleX="91159" custScaleY="43826" custLinFactNeighborX="16988" custLinFactNeighborY="1207"/>
      <dgm:spPr/>
    </dgm:pt>
    <dgm:pt modelId="{143FCBF9-7243-425E-9521-D164255DCC77}" type="pres">
      <dgm:prSet presAssocID="{F1360740-D4EB-4261-AA54-DA02836194DD}" presName="rootConnector" presStyleLbl="node1" presStyleIdx="1" presStyleCnt="2"/>
      <dgm:spPr/>
    </dgm:pt>
    <dgm:pt modelId="{41BF5AF9-D33B-4923-B29A-261CB380D19E}" type="pres">
      <dgm:prSet presAssocID="{F1360740-D4EB-4261-AA54-DA02836194DD}" presName="childShape" presStyleCnt="0"/>
      <dgm:spPr/>
    </dgm:pt>
    <dgm:pt modelId="{A3BEDCD8-2E93-478E-8FAC-D4DE889C6AC3}" type="pres">
      <dgm:prSet presAssocID="{C998980E-D4C1-45AA-A914-7800842D05CD}" presName="Name13" presStyleLbl="parChTrans1D2" presStyleIdx="4" presStyleCnt="5"/>
      <dgm:spPr/>
    </dgm:pt>
    <dgm:pt modelId="{B6DB5A12-1FCE-4884-AE59-9F5D5F542689}" type="pres">
      <dgm:prSet presAssocID="{F13264F0-F97A-47CE-A2A1-A6AC9D25A330}" presName="childText" presStyleLbl="bgAcc1" presStyleIdx="4" presStyleCnt="5" custScaleX="111135" custScaleY="105477" custLinFactNeighborX="19844" custLinFactNeighborY="-730">
        <dgm:presLayoutVars>
          <dgm:bulletEnabled val="1"/>
        </dgm:presLayoutVars>
      </dgm:prSet>
      <dgm:spPr/>
    </dgm:pt>
  </dgm:ptLst>
  <dgm:cxnLst>
    <dgm:cxn modelId="{2DF1823A-B7F5-4181-892B-60C9FA78B908}" srcId="{AB5201CB-E291-467D-A863-6C273F912078}" destId="{8C0E0F10-3502-469E-9E59-DF870570091B}" srcOrd="3" destOrd="0" parTransId="{58079AAF-557D-4A9B-9604-AA7F9171E092}" sibTransId="{D2A22B81-17D9-4C76-B4A9-71AAB8019C6A}"/>
    <dgm:cxn modelId="{60FFD061-9DB4-4ECF-B127-699490225745}" srcId="{F1360740-D4EB-4261-AA54-DA02836194DD}" destId="{F13264F0-F97A-47CE-A2A1-A6AC9D25A330}" srcOrd="0" destOrd="0" parTransId="{C998980E-D4C1-45AA-A914-7800842D05CD}" sibTransId="{A2DD0C78-AAA4-4BC8-A0E0-487F77021EB4}"/>
    <dgm:cxn modelId="{5086B04E-483A-473E-8A2F-75B7B1D2BD7E}" type="presOf" srcId="{8C0E0F10-3502-469E-9E59-DF870570091B}" destId="{235812B4-DAC7-4399-B501-18CB83F9E34A}" srcOrd="0" destOrd="0" presId="urn:microsoft.com/office/officeart/2005/8/layout/hierarchy3"/>
    <dgm:cxn modelId="{8FC7D972-9C5D-4F54-8394-958CA65B6BC2}" type="presOf" srcId="{C998980E-D4C1-45AA-A914-7800842D05CD}" destId="{A3BEDCD8-2E93-478E-8FAC-D4DE889C6AC3}" srcOrd="0" destOrd="0" presId="urn:microsoft.com/office/officeart/2005/8/layout/hierarchy3"/>
    <dgm:cxn modelId="{EF158673-971C-49D5-BE15-566FA08F34BB}" type="presOf" srcId="{F13264F0-F97A-47CE-A2A1-A6AC9D25A330}" destId="{B6DB5A12-1FCE-4884-AE59-9F5D5F542689}" srcOrd="0" destOrd="0" presId="urn:microsoft.com/office/officeart/2005/8/layout/hierarchy3"/>
    <dgm:cxn modelId="{7359547B-2BA0-44A0-9761-3B263DC37A2A}" type="presOf" srcId="{D4E6E054-A66A-4CB3-83C5-DD90178B572C}" destId="{71306CB5-FB2F-4327-8BF5-117253F22F0B}" srcOrd="0" destOrd="0" presId="urn:microsoft.com/office/officeart/2005/8/layout/hierarchy3"/>
    <dgm:cxn modelId="{46952680-EA43-492E-8395-3160F18E6DEF}" type="presOf" srcId="{AB5201CB-E291-467D-A863-6C273F912078}" destId="{287256A1-4B3F-4C88-99CC-A3A291FD1BAE}" srcOrd="1" destOrd="0" presId="urn:microsoft.com/office/officeart/2005/8/layout/hierarchy3"/>
    <dgm:cxn modelId="{28EB449B-6CD0-4519-80D2-56488E0D7AA5}" srcId="{6FD7A7D1-A882-4EB0-9EDC-E1AC905F3903}" destId="{AB5201CB-E291-467D-A863-6C273F912078}" srcOrd="0" destOrd="0" parTransId="{53B47590-4A20-4856-A7F5-5DBB185DA1AD}" sibTransId="{2D52AEA7-24E8-46AB-89EA-FE6297B23B38}"/>
    <dgm:cxn modelId="{B326039C-2E38-4A87-ACE4-58ACD959D1A8}" type="presOf" srcId="{AB5201CB-E291-467D-A863-6C273F912078}" destId="{0BA2C444-0BCB-4044-ADC3-6612184F2DB7}" srcOrd="0" destOrd="0" presId="urn:microsoft.com/office/officeart/2005/8/layout/hierarchy3"/>
    <dgm:cxn modelId="{4B3E7AB6-4795-488D-98A6-9944B0EDF896}" type="presOf" srcId="{F1360740-D4EB-4261-AA54-DA02836194DD}" destId="{E3094A47-2297-4100-BFE1-63EE74F4BEE3}" srcOrd="0" destOrd="0" presId="urn:microsoft.com/office/officeart/2005/8/layout/hierarchy3"/>
    <dgm:cxn modelId="{0DA42FBC-6A1B-45C6-A0EC-C9CC18D31AAB}" type="presOf" srcId="{6FD7A7D1-A882-4EB0-9EDC-E1AC905F3903}" destId="{EA7F4D23-D1D4-4718-B1CE-9E4164C352CC}" srcOrd="0" destOrd="0" presId="urn:microsoft.com/office/officeart/2005/8/layout/hierarchy3"/>
    <dgm:cxn modelId="{B93686C5-9F3D-4A27-A621-7ED7AE7FC4C8}" type="presOf" srcId="{CEFB14F1-ABAF-49D8-9071-0E5229958588}" destId="{F1C689E5-D55A-403E-A40B-24D58B337440}" srcOrd="0" destOrd="0" presId="urn:microsoft.com/office/officeart/2005/8/layout/hierarchy3"/>
    <dgm:cxn modelId="{1188A0C5-715E-4C9D-B64D-0D39234DF9C4}" srcId="{AB5201CB-E291-467D-A863-6C273F912078}" destId="{2B4BAA2D-EF4D-4F96-AF85-D1EAD7F32BD4}" srcOrd="0" destOrd="0" parTransId="{CEFB14F1-ABAF-49D8-9071-0E5229958588}" sibTransId="{49AA62CC-BB6C-4980-8C82-C6DF40A0FCC0}"/>
    <dgm:cxn modelId="{F7D27DCC-7109-4DAC-9AB1-B3A03780168F}" srcId="{AB5201CB-E291-467D-A863-6C273F912078}" destId="{1D9CCAFA-15D2-4C65-9C46-63C966FDA717}" srcOrd="1" destOrd="0" parTransId="{77C578E1-6F08-41A4-8344-94396F5C8EC0}" sibTransId="{AFAC9E5C-6A4E-4865-9362-466B4B306B77}"/>
    <dgm:cxn modelId="{931C97D1-F1A5-431C-A878-3BECA4B1D4B9}" srcId="{6FD7A7D1-A882-4EB0-9EDC-E1AC905F3903}" destId="{F1360740-D4EB-4261-AA54-DA02836194DD}" srcOrd="1" destOrd="0" parTransId="{DB94193D-1871-4C25-9FFF-A371BB5BFB44}" sibTransId="{CA0AB69D-7486-4CA8-828E-BEEE7ABA097A}"/>
    <dgm:cxn modelId="{DBAF58D8-1B75-4615-9442-C3C7180E8A0B}" type="presOf" srcId="{1D9CCAFA-15D2-4C65-9C46-63C966FDA717}" destId="{A3ED7FAD-31AB-4E17-9377-5B8DD395800D}" srcOrd="0" destOrd="0" presId="urn:microsoft.com/office/officeart/2005/8/layout/hierarchy3"/>
    <dgm:cxn modelId="{4E5EA1EE-95E8-45CF-89AA-8E4B2CE53BC6}" type="presOf" srcId="{58079AAF-557D-4A9B-9604-AA7F9171E092}" destId="{71ABF56D-EECD-4B82-9245-9BA2024408CD}" srcOrd="0" destOrd="0" presId="urn:microsoft.com/office/officeart/2005/8/layout/hierarchy3"/>
    <dgm:cxn modelId="{D5BFE9F1-3EF9-4948-9EC0-ED744A611C92}" type="presOf" srcId="{77C578E1-6F08-41A4-8344-94396F5C8EC0}" destId="{B27D790B-2919-4E5B-87BA-B717421CA30E}" srcOrd="0" destOrd="0" presId="urn:microsoft.com/office/officeart/2005/8/layout/hierarchy3"/>
    <dgm:cxn modelId="{B22186F2-BB66-41B3-AD9F-63B15B64CFF9}" type="presOf" srcId="{2F4765E4-4B9F-4AEE-A869-98B9332A63D8}" destId="{867084B3-DD3C-46A9-B289-EA1A90EF9225}" srcOrd="0" destOrd="0" presId="urn:microsoft.com/office/officeart/2005/8/layout/hierarchy3"/>
    <dgm:cxn modelId="{5FFC71FA-9757-4359-8F3B-8D2281EB83BD}" type="presOf" srcId="{F1360740-D4EB-4261-AA54-DA02836194DD}" destId="{143FCBF9-7243-425E-9521-D164255DCC77}" srcOrd="1" destOrd="0" presId="urn:microsoft.com/office/officeart/2005/8/layout/hierarchy3"/>
    <dgm:cxn modelId="{917EAAFA-2F74-4B8A-A030-F1DF90CE07DD}" srcId="{AB5201CB-E291-467D-A863-6C273F912078}" destId="{2F4765E4-4B9F-4AEE-A869-98B9332A63D8}" srcOrd="2" destOrd="0" parTransId="{D4E6E054-A66A-4CB3-83C5-DD90178B572C}" sibTransId="{F5F9ED03-BEC0-45EF-81B9-A8A0BD19F8F3}"/>
    <dgm:cxn modelId="{C698F7FB-FA60-4712-B60D-22CB8213065E}" type="presOf" srcId="{2B4BAA2D-EF4D-4F96-AF85-D1EAD7F32BD4}" destId="{D63B1CEB-764F-448F-987B-5BFFC397ECA1}" srcOrd="0" destOrd="0" presId="urn:microsoft.com/office/officeart/2005/8/layout/hierarchy3"/>
    <dgm:cxn modelId="{9C8928F6-A154-43E2-822F-A4E3B8C687CC}" type="presParOf" srcId="{EA7F4D23-D1D4-4718-B1CE-9E4164C352CC}" destId="{5EA6EABF-57EC-40ED-A85A-AF7443B241BB}" srcOrd="0" destOrd="0" presId="urn:microsoft.com/office/officeart/2005/8/layout/hierarchy3"/>
    <dgm:cxn modelId="{FA5AB37D-4A8A-4D34-A4ED-67A65612CE33}" type="presParOf" srcId="{5EA6EABF-57EC-40ED-A85A-AF7443B241BB}" destId="{6456A077-60D6-44B7-A159-FAF7102C660A}" srcOrd="0" destOrd="0" presId="urn:microsoft.com/office/officeart/2005/8/layout/hierarchy3"/>
    <dgm:cxn modelId="{1FADF9ED-B98F-4A36-8AB5-13F72D475A0C}" type="presParOf" srcId="{6456A077-60D6-44B7-A159-FAF7102C660A}" destId="{0BA2C444-0BCB-4044-ADC3-6612184F2DB7}" srcOrd="0" destOrd="0" presId="urn:microsoft.com/office/officeart/2005/8/layout/hierarchy3"/>
    <dgm:cxn modelId="{5A252472-CCAD-41D9-B3D3-84CFCF550ED1}" type="presParOf" srcId="{6456A077-60D6-44B7-A159-FAF7102C660A}" destId="{287256A1-4B3F-4C88-99CC-A3A291FD1BAE}" srcOrd="1" destOrd="0" presId="urn:microsoft.com/office/officeart/2005/8/layout/hierarchy3"/>
    <dgm:cxn modelId="{E7800838-32A0-46E4-BFE8-1735B2DF9870}" type="presParOf" srcId="{5EA6EABF-57EC-40ED-A85A-AF7443B241BB}" destId="{3F23CFB0-A773-4A80-8ED8-4C964B6E3655}" srcOrd="1" destOrd="0" presId="urn:microsoft.com/office/officeart/2005/8/layout/hierarchy3"/>
    <dgm:cxn modelId="{A9E2AB96-F952-4062-A0DD-BE25F6F7687C}" type="presParOf" srcId="{3F23CFB0-A773-4A80-8ED8-4C964B6E3655}" destId="{F1C689E5-D55A-403E-A40B-24D58B337440}" srcOrd="0" destOrd="0" presId="urn:microsoft.com/office/officeart/2005/8/layout/hierarchy3"/>
    <dgm:cxn modelId="{DCAD388C-EF58-424F-BC4E-8898FEF45626}" type="presParOf" srcId="{3F23CFB0-A773-4A80-8ED8-4C964B6E3655}" destId="{D63B1CEB-764F-448F-987B-5BFFC397ECA1}" srcOrd="1" destOrd="0" presId="urn:microsoft.com/office/officeart/2005/8/layout/hierarchy3"/>
    <dgm:cxn modelId="{4FAD026E-9FA8-4A83-AEBD-76653F69855B}" type="presParOf" srcId="{3F23CFB0-A773-4A80-8ED8-4C964B6E3655}" destId="{B27D790B-2919-4E5B-87BA-B717421CA30E}" srcOrd="2" destOrd="0" presId="urn:microsoft.com/office/officeart/2005/8/layout/hierarchy3"/>
    <dgm:cxn modelId="{167AED41-3B35-46B3-A599-F9759DF8D604}" type="presParOf" srcId="{3F23CFB0-A773-4A80-8ED8-4C964B6E3655}" destId="{A3ED7FAD-31AB-4E17-9377-5B8DD395800D}" srcOrd="3" destOrd="0" presId="urn:microsoft.com/office/officeart/2005/8/layout/hierarchy3"/>
    <dgm:cxn modelId="{B473E706-0829-4959-B98E-D255BF07B3B5}" type="presParOf" srcId="{3F23CFB0-A773-4A80-8ED8-4C964B6E3655}" destId="{71306CB5-FB2F-4327-8BF5-117253F22F0B}" srcOrd="4" destOrd="0" presId="urn:microsoft.com/office/officeart/2005/8/layout/hierarchy3"/>
    <dgm:cxn modelId="{A519A10F-96EC-447B-858B-9F1D1265E79F}" type="presParOf" srcId="{3F23CFB0-A773-4A80-8ED8-4C964B6E3655}" destId="{867084B3-DD3C-46A9-B289-EA1A90EF9225}" srcOrd="5" destOrd="0" presId="urn:microsoft.com/office/officeart/2005/8/layout/hierarchy3"/>
    <dgm:cxn modelId="{0C98FE61-0AAF-433A-A08C-8DA0A352FE5A}" type="presParOf" srcId="{3F23CFB0-A773-4A80-8ED8-4C964B6E3655}" destId="{71ABF56D-EECD-4B82-9245-9BA2024408CD}" srcOrd="6" destOrd="0" presId="urn:microsoft.com/office/officeart/2005/8/layout/hierarchy3"/>
    <dgm:cxn modelId="{C7E1DAA5-27F2-4C2E-9A6F-C0BCB5382B64}" type="presParOf" srcId="{3F23CFB0-A773-4A80-8ED8-4C964B6E3655}" destId="{235812B4-DAC7-4399-B501-18CB83F9E34A}" srcOrd="7" destOrd="0" presId="urn:microsoft.com/office/officeart/2005/8/layout/hierarchy3"/>
    <dgm:cxn modelId="{C7CEA55D-93BF-4C44-A583-DE8763BD3E62}" type="presParOf" srcId="{EA7F4D23-D1D4-4718-B1CE-9E4164C352CC}" destId="{44244BBC-88E6-4D57-8AB1-0AD0CC6E8367}" srcOrd="1" destOrd="0" presId="urn:microsoft.com/office/officeart/2005/8/layout/hierarchy3"/>
    <dgm:cxn modelId="{9B26354A-9EC9-47C1-82D4-A582737BABF8}" type="presParOf" srcId="{44244BBC-88E6-4D57-8AB1-0AD0CC6E8367}" destId="{9881EE75-E04A-40AE-A2B3-036A11BB9A1D}" srcOrd="0" destOrd="0" presId="urn:microsoft.com/office/officeart/2005/8/layout/hierarchy3"/>
    <dgm:cxn modelId="{E9F5EE0F-5F3E-4945-9349-B482616D8A95}" type="presParOf" srcId="{9881EE75-E04A-40AE-A2B3-036A11BB9A1D}" destId="{E3094A47-2297-4100-BFE1-63EE74F4BEE3}" srcOrd="0" destOrd="0" presId="urn:microsoft.com/office/officeart/2005/8/layout/hierarchy3"/>
    <dgm:cxn modelId="{322177D7-18FC-49D5-9223-15506EBD0890}" type="presParOf" srcId="{9881EE75-E04A-40AE-A2B3-036A11BB9A1D}" destId="{143FCBF9-7243-425E-9521-D164255DCC77}" srcOrd="1" destOrd="0" presId="urn:microsoft.com/office/officeart/2005/8/layout/hierarchy3"/>
    <dgm:cxn modelId="{66CAD5EF-3C50-487E-AFA3-E714C9862BD3}" type="presParOf" srcId="{44244BBC-88E6-4D57-8AB1-0AD0CC6E8367}" destId="{41BF5AF9-D33B-4923-B29A-261CB380D19E}" srcOrd="1" destOrd="0" presId="urn:microsoft.com/office/officeart/2005/8/layout/hierarchy3"/>
    <dgm:cxn modelId="{7A0C960C-BF53-4946-A5FB-77C66F27CFE8}" type="presParOf" srcId="{41BF5AF9-D33B-4923-B29A-261CB380D19E}" destId="{A3BEDCD8-2E93-478E-8FAC-D4DE889C6AC3}" srcOrd="0" destOrd="0" presId="urn:microsoft.com/office/officeart/2005/8/layout/hierarchy3"/>
    <dgm:cxn modelId="{B0351C6C-026E-4E6B-A0BE-E559EE012281}" type="presParOf" srcId="{41BF5AF9-D33B-4923-B29A-261CB380D19E}" destId="{B6DB5A12-1FCE-4884-AE59-9F5D5F542689}"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A2C444-0BCB-4044-ADC3-6612184F2DB7}">
      <dsp:nvSpPr>
        <dsp:cNvPr id="0" name=""/>
        <dsp:cNvSpPr/>
      </dsp:nvSpPr>
      <dsp:spPr>
        <a:xfrm>
          <a:off x="0" y="77339"/>
          <a:ext cx="3061413" cy="7837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865" tIns="41910" rIns="62865" bIns="41910" numCol="1" spcCol="1270" anchor="ctr" anchorCtr="0">
          <a:noAutofit/>
        </a:bodyPr>
        <a:lstStyle/>
        <a:p>
          <a:pPr marL="0" lvl="0" indent="0" algn="ctr" defTabSz="1466850">
            <a:lnSpc>
              <a:spcPct val="90000"/>
            </a:lnSpc>
            <a:spcBef>
              <a:spcPct val="0"/>
            </a:spcBef>
            <a:spcAft>
              <a:spcPct val="35000"/>
            </a:spcAft>
            <a:buNone/>
          </a:pPr>
          <a:r>
            <a:rPr kumimoji="1" lang="en-US" altLang="ja-JP" sz="3300" kern="1200" dirty="0">
              <a:latin typeface="Meiryo UI" panose="020B0604030504040204" pitchFamily="50" charset="-128"/>
              <a:ea typeface="Meiryo UI" panose="020B0604030504040204" pitchFamily="50" charset="-128"/>
            </a:rPr>
            <a:t>1.</a:t>
          </a:r>
          <a:r>
            <a:rPr kumimoji="1" lang="ja-JP" altLang="en-US" sz="3300" kern="1200" dirty="0">
              <a:latin typeface="Meiryo UI" panose="020B0604030504040204" pitchFamily="50" charset="-128"/>
              <a:ea typeface="Meiryo UI" panose="020B0604030504040204" pitchFamily="50" charset="-128"/>
            </a:rPr>
            <a:t>春秋の叙勲</a:t>
          </a:r>
        </a:p>
      </dsp:txBody>
      <dsp:txXfrm>
        <a:off x="22954" y="100293"/>
        <a:ext cx="3015505" cy="737811"/>
      </dsp:txXfrm>
    </dsp:sp>
    <dsp:sp modelId="{F1C689E5-D55A-403E-A40B-24D58B337440}">
      <dsp:nvSpPr>
        <dsp:cNvPr id="0" name=""/>
        <dsp:cNvSpPr/>
      </dsp:nvSpPr>
      <dsp:spPr>
        <a:xfrm>
          <a:off x="306141" y="861058"/>
          <a:ext cx="368312" cy="627971"/>
        </a:xfrm>
        <a:custGeom>
          <a:avLst/>
          <a:gdLst/>
          <a:ahLst/>
          <a:cxnLst/>
          <a:rect l="0" t="0" r="0" b="0"/>
          <a:pathLst>
            <a:path>
              <a:moveTo>
                <a:pt x="0" y="0"/>
              </a:moveTo>
              <a:lnTo>
                <a:pt x="0" y="627971"/>
              </a:lnTo>
              <a:lnTo>
                <a:pt x="368312" y="6279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63B1CEB-764F-448F-987B-5BFFC397ECA1}">
      <dsp:nvSpPr>
        <dsp:cNvPr id="0" name=""/>
        <dsp:cNvSpPr/>
      </dsp:nvSpPr>
      <dsp:spPr>
        <a:xfrm flipH="1">
          <a:off x="674453" y="1097170"/>
          <a:ext cx="2546399" cy="7837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l" defTabSz="1066800">
            <a:lnSpc>
              <a:spcPct val="90000"/>
            </a:lnSpc>
            <a:spcBef>
              <a:spcPct val="0"/>
            </a:spcBef>
            <a:spcAft>
              <a:spcPct val="35000"/>
            </a:spcAft>
            <a:buNone/>
          </a:pPr>
          <a:r>
            <a:rPr kumimoji="1" lang="ja-JP" altLang="en-US" sz="2400" kern="1200" dirty="0">
              <a:latin typeface="Meiryo UI" panose="020B0604030504040204" pitchFamily="50" charset="-128"/>
              <a:ea typeface="Meiryo UI" panose="020B0604030504040204" pitchFamily="50" charset="-128"/>
            </a:rPr>
            <a:t>①企業の経営者</a:t>
          </a:r>
          <a:endParaRPr kumimoji="1" lang="en-US" altLang="ja-JP" sz="2400" kern="1200" dirty="0">
            <a:latin typeface="Meiryo UI" panose="020B0604030504040204" pitchFamily="50" charset="-128"/>
            <a:ea typeface="Meiryo UI" panose="020B0604030504040204" pitchFamily="50" charset="-128"/>
          </a:endParaRPr>
        </a:p>
      </dsp:txBody>
      <dsp:txXfrm>
        <a:off x="697407" y="1120124"/>
        <a:ext cx="2500491" cy="737811"/>
      </dsp:txXfrm>
    </dsp:sp>
    <dsp:sp modelId="{B27D790B-2919-4E5B-87BA-B717421CA30E}">
      <dsp:nvSpPr>
        <dsp:cNvPr id="0" name=""/>
        <dsp:cNvSpPr/>
      </dsp:nvSpPr>
      <dsp:spPr>
        <a:xfrm>
          <a:off x="306141" y="861058"/>
          <a:ext cx="368701" cy="1581256"/>
        </a:xfrm>
        <a:custGeom>
          <a:avLst/>
          <a:gdLst/>
          <a:ahLst/>
          <a:cxnLst/>
          <a:rect l="0" t="0" r="0" b="0"/>
          <a:pathLst>
            <a:path>
              <a:moveTo>
                <a:pt x="0" y="0"/>
              </a:moveTo>
              <a:lnTo>
                <a:pt x="0" y="1581256"/>
              </a:lnTo>
              <a:lnTo>
                <a:pt x="368701" y="158125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ED7FAD-31AB-4E17-9377-5B8DD395800D}">
      <dsp:nvSpPr>
        <dsp:cNvPr id="0" name=""/>
        <dsp:cNvSpPr/>
      </dsp:nvSpPr>
      <dsp:spPr>
        <a:xfrm>
          <a:off x="674842" y="2050455"/>
          <a:ext cx="3338308" cy="7837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l" defTabSz="1066800">
            <a:lnSpc>
              <a:spcPct val="90000"/>
            </a:lnSpc>
            <a:spcBef>
              <a:spcPct val="0"/>
            </a:spcBef>
            <a:spcAft>
              <a:spcPct val="35000"/>
            </a:spcAft>
            <a:buNone/>
          </a:pPr>
          <a:r>
            <a:rPr kumimoji="1" lang="ja-JP" altLang="en-US" sz="2400" kern="1200" dirty="0">
              <a:latin typeface="Meiryo UI" panose="020B0604030504040204" pitchFamily="50" charset="-128"/>
              <a:ea typeface="Meiryo UI" panose="020B0604030504040204" pitchFamily="50" charset="-128"/>
            </a:rPr>
            <a:t>②全国団体の代表者</a:t>
          </a:r>
        </a:p>
      </dsp:txBody>
      <dsp:txXfrm>
        <a:off x="697796" y="2073409"/>
        <a:ext cx="3292400" cy="737811"/>
      </dsp:txXfrm>
    </dsp:sp>
    <dsp:sp modelId="{71306CB5-FB2F-4327-8BF5-117253F22F0B}">
      <dsp:nvSpPr>
        <dsp:cNvPr id="0" name=""/>
        <dsp:cNvSpPr/>
      </dsp:nvSpPr>
      <dsp:spPr>
        <a:xfrm>
          <a:off x="306141" y="861058"/>
          <a:ext cx="352387" cy="2552105"/>
        </a:xfrm>
        <a:custGeom>
          <a:avLst/>
          <a:gdLst/>
          <a:ahLst/>
          <a:cxnLst/>
          <a:rect l="0" t="0" r="0" b="0"/>
          <a:pathLst>
            <a:path>
              <a:moveTo>
                <a:pt x="0" y="0"/>
              </a:moveTo>
              <a:lnTo>
                <a:pt x="0" y="2552105"/>
              </a:lnTo>
              <a:lnTo>
                <a:pt x="352387" y="25521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7084B3-DD3C-46A9-B289-EA1A90EF9225}">
      <dsp:nvSpPr>
        <dsp:cNvPr id="0" name=""/>
        <dsp:cNvSpPr/>
      </dsp:nvSpPr>
      <dsp:spPr>
        <a:xfrm>
          <a:off x="658528" y="3021304"/>
          <a:ext cx="6070606" cy="7837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l" defTabSz="1066800">
            <a:lnSpc>
              <a:spcPct val="90000"/>
            </a:lnSpc>
            <a:spcBef>
              <a:spcPct val="0"/>
            </a:spcBef>
            <a:spcAft>
              <a:spcPct val="35000"/>
            </a:spcAft>
            <a:buNone/>
          </a:pPr>
          <a:r>
            <a:rPr kumimoji="1" lang="ja-JP" altLang="en-US" sz="2400" kern="1200" dirty="0">
              <a:latin typeface="Meiryo UI" panose="020B0604030504040204" pitchFamily="50" charset="-128"/>
              <a:ea typeface="Meiryo UI" panose="020B0604030504040204" pitchFamily="50" charset="-128"/>
            </a:rPr>
            <a:t>③中堅中小企業経営者（１００年企業）</a:t>
          </a:r>
        </a:p>
      </dsp:txBody>
      <dsp:txXfrm>
        <a:off x="681482" y="3044258"/>
        <a:ext cx="6024698" cy="737811"/>
      </dsp:txXfrm>
    </dsp:sp>
    <dsp:sp modelId="{71ABF56D-EECD-4B82-9245-9BA2024408CD}">
      <dsp:nvSpPr>
        <dsp:cNvPr id="0" name=""/>
        <dsp:cNvSpPr/>
      </dsp:nvSpPr>
      <dsp:spPr>
        <a:xfrm>
          <a:off x="306141" y="861058"/>
          <a:ext cx="321427" cy="3530571"/>
        </a:xfrm>
        <a:custGeom>
          <a:avLst/>
          <a:gdLst/>
          <a:ahLst/>
          <a:cxnLst/>
          <a:rect l="0" t="0" r="0" b="0"/>
          <a:pathLst>
            <a:path>
              <a:moveTo>
                <a:pt x="0" y="0"/>
              </a:moveTo>
              <a:lnTo>
                <a:pt x="0" y="3530571"/>
              </a:lnTo>
              <a:lnTo>
                <a:pt x="321427" y="35305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5812B4-DAC7-4399-B501-18CB83F9E34A}">
      <dsp:nvSpPr>
        <dsp:cNvPr id="0" name=""/>
        <dsp:cNvSpPr/>
      </dsp:nvSpPr>
      <dsp:spPr>
        <a:xfrm>
          <a:off x="627568" y="3999770"/>
          <a:ext cx="6788393" cy="7837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l" defTabSz="1066800">
            <a:lnSpc>
              <a:spcPct val="90000"/>
            </a:lnSpc>
            <a:spcBef>
              <a:spcPct val="0"/>
            </a:spcBef>
            <a:spcAft>
              <a:spcPct val="35000"/>
            </a:spcAft>
            <a:buNone/>
          </a:pPr>
          <a:r>
            <a:rPr kumimoji="1" lang="ja-JP" altLang="en-US" sz="2400" kern="1200" dirty="0">
              <a:latin typeface="Meiryo UI" panose="020B0604030504040204" pitchFamily="50" charset="-128"/>
              <a:ea typeface="Meiryo UI" panose="020B0604030504040204" pitchFamily="50" charset="-128"/>
            </a:rPr>
            <a:t>④中堅・中小企業経営者（地域経済牽引企業）</a:t>
          </a:r>
        </a:p>
      </dsp:txBody>
      <dsp:txXfrm>
        <a:off x="650522" y="4022724"/>
        <a:ext cx="6742485" cy="737811"/>
      </dsp:txXfrm>
    </dsp:sp>
    <dsp:sp modelId="{127FB669-28CB-48D6-B2FA-2FC389183405}">
      <dsp:nvSpPr>
        <dsp:cNvPr id="0" name=""/>
        <dsp:cNvSpPr/>
      </dsp:nvSpPr>
      <dsp:spPr>
        <a:xfrm>
          <a:off x="306141" y="861058"/>
          <a:ext cx="306291" cy="4558103"/>
        </a:xfrm>
        <a:custGeom>
          <a:avLst/>
          <a:gdLst/>
          <a:ahLst/>
          <a:cxnLst/>
          <a:rect l="0" t="0" r="0" b="0"/>
          <a:pathLst>
            <a:path>
              <a:moveTo>
                <a:pt x="0" y="0"/>
              </a:moveTo>
              <a:lnTo>
                <a:pt x="0" y="4558103"/>
              </a:lnTo>
              <a:lnTo>
                <a:pt x="306291" y="45581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97971A-B1D3-4481-9E4C-A293735CCC01}">
      <dsp:nvSpPr>
        <dsp:cNvPr id="0" name=""/>
        <dsp:cNvSpPr/>
      </dsp:nvSpPr>
      <dsp:spPr>
        <a:xfrm>
          <a:off x="612433" y="4994507"/>
          <a:ext cx="8028526" cy="84930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l" defTabSz="1066800">
            <a:lnSpc>
              <a:spcPct val="90000"/>
            </a:lnSpc>
            <a:spcBef>
              <a:spcPct val="0"/>
            </a:spcBef>
            <a:spcAft>
              <a:spcPct val="35000"/>
            </a:spcAft>
            <a:buNone/>
          </a:pPr>
          <a:r>
            <a:rPr kumimoji="1" lang="ja-JP" altLang="en-US" sz="2400" kern="1200" dirty="0">
              <a:latin typeface="Meiryo UI" panose="020B0604030504040204" pitchFamily="50" charset="-128"/>
              <a:ea typeface="Meiryo UI" panose="020B0604030504040204" pitchFamily="50" charset="-128"/>
            </a:rPr>
            <a:t>⑤中堅・中小企業経営者（中小企業３００社受賞企業）</a:t>
          </a:r>
        </a:p>
      </dsp:txBody>
      <dsp:txXfrm>
        <a:off x="637308" y="5019382"/>
        <a:ext cx="7978776" cy="799559"/>
      </dsp:txXfrm>
    </dsp:sp>
    <dsp:sp modelId="{C6FAD876-7E14-43F8-8858-D2CB96220D27}">
      <dsp:nvSpPr>
        <dsp:cNvPr id="0" name=""/>
        <dsp:cNvSpPr/>
      </dsp:nvSpPr>
      <dsp:spPr>
        <a:xfrm>
          <a:off x="5803411" y="81351"/>
          <a:ext cx="1567439" cy="783719"/>
        </a:xfrm>
        <a:prstGeom prst="roundRect">
          <a:avLst>
            <a:gd name="adj" fmla="val 10000"/>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865" tIns="41910" rIns="62865" bIns="41910" numCol="1" spcCol="1270" anchor="ctr" anchorCtr="0">
          <a:noAutofit/>
        </a:bodyPr>
        <a:lstStyle/>
        <a:p>
          <a:pPr marL="0" lvl="0" indent="0" algn="ctr" defTabSz="1466850">
            <a:lnSpc>
              <a:spcPct val="90000"/>
            </a:lnSpc>
            <a:spcBef>
              <a:spcPct val="0"/>
            </a:spcBef>
            <a:spcAft>
              <a:spcPct val="35000"/>
            </a:spcAft>
            <a:buNone/>
          </a:pPr>
          <a:r>
            <a:rPr kumimoji="1" lang="en-US" altLang="ja-JP" sz="3300" kern="1200" dirty="0">
              <a:latin typeface="Meiryo UI" panose="020B0604030504040204" pitchFamily="50" charset="-128"/>
              <a:ea typeface="Meiryo UI" panose="020B0604030504040204" pitchFamily="50" charset="-128"/>
            </a:rPr>
            <a:t>2.</a:t>
          </a:r>
          <a:r>
            <a:rPr kumimoji="1" lang="ja-JP" altLang="en-US" sz="3300" kern="1200" dirty="0">
              <a:latin typeface="Meiryo UI" panose="020B0604030504040204" pitchFamily="50" charset="-128"/>
              <a:ea typeface="Meiryo UI" panose="020B0604030504040204" pitchFamily="50" charset="-128"/>
            </a:rPr>
            <a:t>随時</a:t>
          </a:r>
        </a:p>
      </dsp:txBody>
      <dsp:txXfrm>
        <a:off x="5826365" y="104305"/>
        <a:ext cx="1521531" cy="737811"/>
      </dsp:txXfrm>
    </dsp:sp>
    <dsp:sp modelId="{C1BC042B-9D44-4F89-97E7-38A007F317B7}">
      <dsp:nvSpPr>
        <dsp:cNvPr id="0" name=""/>
        <dsp:cNvSpPr/>
      </dsp:nvSpPr>
      <dsp:spPr>
        <a:xfrm>
          <a:off x="5960155" y="865071"/>
          <a:ext cx="527180" cy="587789"/>
        </a:xfrm>
        <a:custGeom>
          <a:avLst/>
          <a:gdLst/>
          <a:ahLst/>
          <a:cxnLst/>
          <a:rect l="0" t="0" r="0" b="0"/>
          <a:pathLst>
            <a:path>
              <a:moveTo>
                <a:pt x="0" y="0"/>
              </a:moveTo>
              <a:lnTo>
                <a:pt x="0" y="587789"/>
              </a:lnTo>
              <a:lnTo>
                <a:pt x="527180" y="58778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62E2EC-4E26-4722-B8A0-AEC20347DDDD}">
      <dsp:nvSpPr>
        <dsp:cNvPr id="0" name=""/>
        <dsp:cNvSpPr/>
      </dsp:nvSpPr>
      <dsp:spPr>
        <a:xfrm>
          <a:off x="6487335" y="1061001"/>
          <a:ext cx="1253951" cy="7837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kumimoji="1" lang="ja-JP" altLang="en-US" sz="2200" kern="1200" dirty="0">
              <a:latin typeface="Meiryo UI" panose="020B0604030504040204" pitchFamily="50" charset="-128"/>
              <a:ea typeface="Meiryo UI" panose="020B0604030504040204" pitchFamily="50" charset="-128"/>
            </a:rPr>
            <a:t>死亡叙勲</a:t>
          </a:r>
        </a:p>
      </dsp:txBody>
      <dsp:txXfrm>
        <a:off x="6510289" y="1083955"/>
        <a:ext cx="1208043" cy="737811"/>
      </dsp:txXfrm>
    </dsp:sp>
    <dsp:sp modelId="{69AB34CB-7F38-4DE8-9061-A90D5AD6FEFA}">
      <dsp:nvSpPr>
        <dsp:cNvPr id="0" name=""/>
        <dsp:cNvSpPr/>
      </dsp:nvSpPr>
      <dsp:spPr>
        <a:xfrm>
          <a:off x="5960155" y="865071"/>
          <a:ext cx="527180" cy="1567439"/>
        </a:xfrm>
        <a:custGeom>
          <a:avLst/>
          <a:gdLst/>
          <a:ahLst/>
          <a:cxnLst/>
          <a:rect l="0" t="0" r="0" b="0"/>
          <a:pathLst>
            <a:path>
              <a:moveTo>
                <a:pt x="0" y="0"/>
              </a:moveTo>
              <a:lnTo>
                <a:pt x="0" y="1567439"/>
              </a:lnTo>
              <a:lnTo>
                <a:pt x="527180" y="156743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41171C-492D-4CE5-8CD5-0C30D56C6B97}">
      <dsp:nvSpPr>
        <dsp:cNvPr id="0" name=""/>
        <dsp:cNvSpPr/>
      </dsp:nvSpPr>
      <dsp:spPr>
        <a:xfrm>
          <a:off x="6487335" y="2040651"/>
          <a:ext cx="1253951" cy="7837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kumimoji="1" lang="ja-JP" altLang="en-US" sz="2200" kern="1200" dirty="0">
              <a:latin typeface="Meiryo UI" panose="020B0604030504040204" pitchFamily="50" charset="-128"/>
              <a:ea typeface="Meiryo UI" panose="020B0604030504040204" pitchFamily="50" charset="-128"/>
            </a:rPr>
            <a:t>叙位</a:t>
          </a:r>
        </a:p>
      </dsp:txBody>
      <dsp:txXfrm>
        <a:off x="6510289" y="2063605"/>
        <a:ext cx="1208043" cy="7378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A2C444-0BCB-4044-ADC3-6612184F2DB7}">
      <dsp:nvSpPr>
        <dsp:cNvPr id="0" name=""/>
        <dsp:cNvSpPr/>
      </dsp:nvSpPr>
      <dsp:spPr>
        <a:xfrm>
          <a:off x="0" y="0"/>
          <a:ext cx="3020477" cy="772704"/>
        </a:xfrm>
        <a:prstGeom prst="roundRect">
          <a:avLst>
            <a:gd name="adj" fmla="val 10000"/>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marL="0" lvl="0" indent="0" algn="ctr" defTabSz="1422400">
            <a:lnSpc>
              <a:spcPct val="90000"/>
            </a:lnSpc>
            <a:spcBef>
              <a:spcPct val="0"/>
            </a:spcBef>
            <a:spcAft>
              <a:spcPct val="35000"/>
            </a:spcAft>
            <a:buNone/>
          </a:pPr>
          <a:r>
            <a:rPr kumimoji="1" lang="en-US" altLang="ja-JP" sz="3200" kern="1200" dirty="0">
              <a:latin typeface="Meiryo UI" panose="020B0604030504040204" pitchFamily="50" charset="-128"/>
              <a:ea typeface="Meiryo UI" panose="020B0604030504040204" pitchFamily="50" charset="-128"/>
            </a:rPr>
            <a:t>1.</a:t>
          </a:r>
          <a:r>
            <a:rPr kumimoji="1" lang="ja-JP" altLang="en-US" sz="3200" kern="1200" dirty="0">
              <a:latin typeface="Meiryo UI" panose="020B0604030504040204" pitchFamily="50" charset="-128"/>
              <a:ea typeface="Meiryo UI" panose="020B0604030504040204" pitchFamily="50" charset="-128"/>
            </a:rPr>
            <a:t>藍綬</a:t>
          </a:r>
          <a:r>
            <a:rPr kumimoji="1" lang="ja-JP" altLang="en-US" sz="2400" kern="1200" dirty="0">
              <a:latin typeface="Meiryo UI" panose="020B0604030504040204" pitchFamily="50" charset="-128"/>
              <a:ea typeface="Meiryo UI" panose="020B0604030504040204" pitchFamily="50" charset="-128"/>
            </a:rPr>
            <a:t>（らんじゅ）</a:t>
          </a:r>
        </a:p>
      </dsp:txBody>
      <dsp:txXfrm>
        <a:off x="22632" y="22632"/>
        <a:ext cx="2975213" cy="727440"/>
      </dsp:txXfrm>
    </dsp:sp>
    <dsp:sp modelId="{F1C689E5-D55A-403E-A40B-24D58B337440}">
      <dsp:nvSpPr>
        <dsp:cNvPr id="0" name=""/>
        <dsp:cNvSpPr/>
      </dsp:nvSpPr>
      <dsp:spPr>
        <a:xfrm>
          <a:off x="302047" y="772704"/>
          <a:ext cx="612198" cy="910885"/>
        </a:xfrm>
        <a:custGeom>
          <a:avLst/>
          <a:gdLst/>
          <a:ahLst/>
          <a:cxnLst/>
          <a:rect l="0" t="0" r="0" b="0"/>
          <a:pathLst>
            <a:path>
              <a:moveTo>
                <a:pt x="0" y="0"/>
              </a:moveTo>
              <a:lnTo>
                <a:pt x="0" y="910885"/>
              </a:lnTo>
              <a:lnTo>
                <a:pt x="612198" y="91088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63B1CEB-764F-448F-987B-5BFFC397ECA1}">
      <dsp:nvSpPr>
        <dsp:cNvPr id="0" name=""/>
        <dsp:cNvSpPr/>
      </dsp:nvSpPr>
      <dsp:spPr>
        <a:xfrm flipH="1">
          <a:off x="914245" y="1272162"/>
          <a:ext cx="2958110" cy="82285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l" defTabSz="1066800">
            <a:lnSpc>
              <a:spcPct val="90000"/>
            </a:lnSpc>
            <a:spcBef>
              <a:spcPct val="0"/>
            </a:spcBef>
            <a:spcAft>
              <a:spcPct val="35000"/>
            </a:spcAft>
            <a:buNone/>
          </a:pPr>
          <a:r>
            <a:rPr kumimoji="1" lang="ja-JP" altLang="en-US" sz="2400" kern="1200" dirty="0">
              <a:latin typeface="Meiryo UI" panose="020B0604030504040204" pitchFamily="50" charset="-128"/>
              <a:ea typeface="Meiryo UI" panose="020B0604030504040204" pitchFamily="50" charset="-128"/>
            </a:rPr>
            <a:t>①企業の経営者</a:t>
          </a:r>
          <a:endParaRPr kumimoji="1" lang="en-US" altLang="ja-JP" sz="2400" kern="1200" dirty="0">
            <a:latin typeface="Meiryo UI" panose="020B0604030504040204" pitchFamily="50" charset="-128"/>
            <a:ea typeface="Meiryo UI" panose="020B0604030504040204" pitchFamily="50" charset="-128"/>
          </a:endParaRPr>
        </a:p>
      </dsp:txBody>
      <dsp:txXfrm>
        <a:off x="938346" y="1296263"/>
        <a:ext cx="2909908" cy="774653"/>
      </dsp:txXfrm>
    </dsp:sp>
    <dsp:sp modelId="{B27D790B-2919-4E5B-87BA-B717421CA30E}">
      <dsp:nvSpPr>
        <dsp:cNvPr id="0" name=""/>
        <dsp:cNvSpPr/>
      </dsp:nvSpPr>
      <dsp:spPr>
        <a:xfrm>
          <a:off x="302047" y="772704"/>
          <a:ext cx="613032" cy="2098456"/>
        </a:xfrm>
        <a:custGeom>
          <a:avLst/>
          <a:gdLst/>
          <a:ahLst/>
          <a:cxnLst/>
          <a:rect l="0" t="0" r="0" b="0"/>
          <a:pathLst>
            <a:path>
              <a:moveTo>
                <a:pt x="0" y="0"/>
              </a:moveTo>
              <a:lnTo>
                <a:pt x="0" y="2098456"/>
              </a:lnTo>
              <a:lnTo>
                <a:pt x="613032" y="209845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ED7FAD-31AB-4E17-9377-5B8DD395800D}">
      <dsp:nvSpPr>
        <dsp:cNvPr id="0" name=""/>
        <dsp:cNvSpPr/>
      </dsp:nvSpPr>
      <dsp:spPr>
        <a:xfrm>
          <a:off x="915079" y="2458766"/>
          <a:ext cx="3123327" cy="82478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l" defTabSz="1066800">
            <a:lnSpc>
              <a:spcPct val="90000"/>
            </a:lnSpc>
            <a:spcBef>
              <a:spcPct val="0"/>
            </a:spcBef>
            <a:spcAft>
              <a:spcPct val="35000"/>
            </a:spcAft>
            <a:buNone/>
          </a:pPr>
          <a:r>
            <a:rPr kumimoji="1" lang="ja-JP" altLang="en-US" sz="2400" kern="1200" dirty="0">
              <a:latin typeface="Meiryo UI" panose="020B0604030504040204" pitchFamily="50" charset="-128"/>
              <a:ea typeface="Meiryo UI" panose="020B0604030504040204" pitchFamily="50" charset="-128"/>
            </a:rPr>
            <a:t>②全国団体の代表者</a:t>
          </a:r>
        </a:p>
      </dsp:txBody>
      <dsp:txXfrm>
        <a:off x="939236" y="2482923"/>
        <a:ext cx="3075013" cy="776475"/>
      </dsp:txXfrm>
    </dsp:sp>
    <dsp:sp modelId="{71306CB5-FB2F-4327-8BF5-117253F22F0B}">
      <dsp:nvSpPr>
        <dsp:cNvPr id="0" name=""/>
        <dsp:cNvSpPr/>
      </dsp:nvSpPr>
      <dsp:spPr>
        <a:xfrm>
          <a:off x="302047" y="772704"/>
          <a:ext cx="629709" cy="3299182"/>
        </a:xfrm>
        <a:custGeom>
          <a:avLst/>
          <a:gdLst/>
          <a:ahLst/>
          <a:cxnLst/>
          <a:rect l="0" t="0" r="0" b="0"/>
          <a:pathLst>
            <a:path>
              <a:moveTo>
                <a:pt x="0" y="0"/>
              </a:moveTo>
              <a:lnTo>
                <a:pt x="0" y="3299182"/>
              </a:lnTo>
              <a:lnTo>
                <a:pt x="629709" y="329918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7084B3-DD3C-46A9-B289-EA1A90EF9225}">
      <dsp:nvSpPr>
        <dsp:cNvPr id="0" name=""/>
        <dsp:cNvSpPr/>
      </dsp:nvSpPr>
      <dsp:spPr>
        <a:xfrm>
          <a:off x="931757" y="3654785"/>
          <a:ext cx="5494437" cy="83420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l" defTabSz="1066800">
            <a:lnSpc>
              <a:spcPct val="90000"/>
            </a:lnSpc>
            <a:spcBef>
              <a:spcPct val="0"/>
            </a:spcBef>
            <a:spcAft>
              <a:spcPct val="35000"/>
            </a:spcAft>
            <a:buNone/>
          </a:pPr>
          <a:r>
            <a:rPr kumimoji="1" lang="ja-JP" altLang="en-US" sz="2400" kern="1200" dirty="0">
              <a:latin typeface="Meiryo UI" panose="020B0604030504040204" pitchFamily="50" charset="-128"/>
              <a:ea typeface="Meiryo UI" panose="020B0604030504040204" pitchFamily="50" charset="-128"/>
            </a:rPr>
            <a:t>③「経営革新」を行った中小企業経営者</a:t>
          </a:r>
        </a:p>
      </dsp:txBody>
      <dsp:txXfrm>
        <a:off x="956190" y="3679218"/>
        <a:ext cx="5445571" cy="785337"/>
      </dsp:txXfrm>
    </dsp:sp>
    <dsp:sp modelId="{71ABF56D-EECD-4B82-9245-9BA2024408CD}">
      <dsp:nvSpPr>
        <dsp:cNvPr id="0" name=""/>
        <dsp:cNvSpPr/>
      </dsp:nvSpPr>
      <dsp:spPr>
        <a:xfrm>
          <a:off x="302047" y="772704"/>
          <a:ext cx="608970" cy="4487451"/>
        </a:xfrm>
        <a:custGeom>
          <a:avLst/>
          <a:gdLst/>
          <a:ahLst/>
          <a:cxnLst/>
          <a:rect l="0" t="0" r="0" b="0"/>
          <a:pathLst>
            <a:path>
              <a:moveTo>
                <a:pt x="0" y="0"/>
              </a:moveTo>
              <a:lnTo>
                <a:pt x="0" y="4487451"/>
              </a:lnTo>
              <a:lnTo>
                <a:pt x="608970" y="448745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5812B4-DAC7-4399-B501-18CB83F9E34A}">
      <dsp:nvSpPr>
        <dsp:cNvPr id="0" name=""/>
        <dsp:cNvSpPr/>
      </dsp:nvSpPr>
      <dsp:spPr>
        <a:xfrm>
          <a:off x="911017" y="4846483"/>
          <a:ext cx="5995736" cy="82734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l" defTabSz="1066800">
            <a:lnSpc>
              <a:spcPct val="90000"/>
            </a:lnSpc>
            <a:spcBef>
              <a:spcPct val="0"/>
            </a:spcBef>
            <a:spcAft>
              <a:spcPct val="35000"/>
            </a:spcAft>
            <a:buNone/>
          </a:pPr>
          <a:r>
            <a:rPr kumimoji="1" lang="ja-JP" altLang="en-US" sz="2400" kern="1200" dirty="0">
              <a:latin typeface="Meiryo UI" panose="020B0604030504040204" pitchFamily="50" charset="-128"/>
              <a:ea typeface="Meiryo UI" panose="020B0604030504040204" pitchFamily="50" charset="-128"/>
            </a:rPr>
            <a:t>④「ベンチャー企業」を創業した中小企業経営者</a:t>
          </a:r>
        </a:p>
      </dsp:txBody>
      <dsp:txXfrm>
        <a:off x="935249" y="4870715"/>
        <a:ext cx="5947272" cy="778880"/>
      </dsp:txXfrm>
    </dsp:sp>
    <dsp:sp modelId="{E3094A47-2297-4100-BFE1-63EE74F4BEE3}">
      <dsp:nvSpPr>
        <dsp:cNvPr id="0" name=""/>
        <dsp:cNvSpPr/>
      </dsp:nvSpPr>
      <dsp:spPr>
        <a:xfrm>
          <a:off x="5320013" y="21856"/>
          <a:ext cx="3065164" cy="736810"/>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marL="0" lvl="0" indent="0" algn="l" defTabSz="1422400">
            <a:lnSpc>
              <a:spcPct val="90000"/>
            </a:lnSpc>
            <a:spcBef>
              <a:spcPct val="0"/>
            </a:spcBef>
            <a:spcAft>
              <a:spcPct val="35000"/>
            </a:spcAft>
            <a:buNone/>
          </a:pPr>
          <a:r>
            <a:rPr kumimoji="1" lang="en-US" altLang="ja-JP" sz="3200" kern="1200" dirty="0">
              <a:latin typeface="Meiryo UI" panose="020B0604030504040204" pitchFamily="50" charset="-128"/>
              <a:ea typeface="Meiryo UI" panose="020B0604030504040204" pitchFamily="50" charset="-128"/>
            </a:rPr>
            <a:t>2.</a:t>
          </a:r>
          <a:r>
            <a:rPr kumimoji="1" lang="ja-JP" altLang="en-US" sz="3200" kern="1200" dirty="0">
              <a:latin typeface="Meiryo UI" panose="020B0604030504040204" pitchFamily="50" charset="-128"/>
              <a:ea typeface="Meiryo UI" panose="020B0604030504040204" pitchFamily="50" charset="-128"/>
            </a:rPr>
            <a:t>黄綬</a:t>
          </a:r>
          <a:r>
            <a:rPr kumimoji="1" lang="ja-JP" altLang="en-US" sz="2400" kern="1200" dirty="0">
              <a:latin typeface="Meiryo UI" panose="020B0604030504040204" pitchFamily="50" charset="-128"/>
              <a:ea typeface="Meiryo UI" panose="020B0604030504040204" pitchFamily="50" charset="-128"/>
            </a:rPr>
            <a:t>（おうじゅ）</a:t>
          </a:r>
        </a:p>
      </dsp:txBody>
      <dsp:txXfrm>
        <a:off x="5341593" y="43436"/>
        <a:ext cx="3022004" cy="693650"/>
      </dsp:txXfrm>
    </dsp:sp>
    <dsp:sp modelId="{A3BEDCD8-2E93-478E-8FAC-D4DE889C6AC3}">
      <dsp:nvSpPr>
        <dsp:cNvPr id="0" name=""/>
        <dsp:cNvSpPr/>
      </dsp:nvSpPr>
      <dsp:spPr>
        <a:xfrm>
          <a:off x="5626530" y="758667"/>
          <a:ext cx="269099" cy="1274388"/>
        </a:xfrm>
        <a:custGeom>
          <a:avLst/>
          <a:gdLst/>
          <a:ahLst/>
          <a:cxnLst/>
          <a:rect l="0" t="0" r="0" b="0"/>
          <a:pathLst>
            <a:path>
              <a:moveTo>
                <a:pt x="0" y="0"/>
              </a:moveTo>
              <a:lnTo>
                <a:pt x="0" y="1274388"/>
              </a:lnTo>
              <a:lnTo>
                <a:pt x="269099" y="127438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DB5A12-1FCE-4884-AE59-9F5D5F542689}">
      <dsp:nvSpPr>
        <dsp:cNvPr id="0" name=""/>
        <dsp:cNvSpPr/>
      </dsp:nvSpPr>
      <dsp:spPr>
        <a:xfrm>
          <a:off x="5895629" y="1146407"/>
          <a:ext cx="2989475" cy="177329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l" defTabSz="1066800">
            <a:lnSpc>
              <a:spcPct val="90000"/>
            </a:lnSpc>
            <a:spcBef>
              <a:spcPct val="0"/>
            </a:spcBef>
            <a:spcAft>
              <a:spcPct val="35000"/>
            </a:spcAft>
            <a:buNone/>
          </a:pPr>
          <a:r>
            <a:rPr kumimoji="1" lang="ja-JP" altLang="en-US" sz="2400" kern="1200" dirty="0">
              <a:latin typeface="Meiryo UI" panose="020B0604030504040204" pitchFamily="50" charset="-128"/>
              <a:ea typeface="Meiryo UI" panose="020B0604030504040204" pitchFamily="50" charset="-128"/>
            </a:rPr>
            <a:t>多年にわたり業務精励し、現在も現役として、衆人の模範である者</a:t>
          </a:r>
        </a:p>
      </dsp:txBody>
      <dsp:txXfrm>
        <a:off x="5947567" y="1198345"/>
        <a:ext cx="2885599" cy="166942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4850" tIns="47424" rIns="94850" bIns="47424" rtlCol="0"/>
          <a:lstStyle>
            <a:lvl1pPr algn="l" fontAlgn="auto">
              <a:spcBef>
                <a:spcPts val="0"/>
              </a:spcBef>
              <a:spcAft>
                <a:spcPts val="0"/>
              </a:spcAft>
              <a:defRPr sz="1300">
                <a:latin typeface="+mn-lt"/>
                <a:ea typeface="+mn-ea"/>
              </a:defRPr>
            </a:lvl1pPr>
          </a:lstStyle>
          <a:p>
            <a:pPr>
              <a:defRPr/>
            </a:pPr>
            <a:r>
              <a:rPr lang="en-US" altLang="ja-JP"/>
              <a:t>【</a:t>
            </a:r>
            <a:r>
              <a:rPr lang="ja-JP" altLang="en-US"/>
              <a:t>関係者限り</a:t>
            </a:r>
            <a:r>
              <a:rPr lang="en-US" altLang="ja-JP"/>
              <a:t>】</a:t>
            </a:r>
            <a:endParaRPr lang="ja-JP" altLang="en-US"/>
          </a:p>
        </p:txBody>
      </p:sp>
      <p:sp>
        <p:nvSpPr>
          <p:cNvPr id="3" name="日付プレースホルダ 2"/>
          <p:cNvSpPr>
            <a:spLocks noGrp="1"/>
          </p:cNvSpPr>
          <p:nvPr>
            <p:ph type="dt" sz="quarter" idx="1"/>
          </p:nvPr>
        </p:nvSpPr>
        <p:spPr>
          <a:xfrm>
            <a:off x="3816350" y="0"/>
            <a:ext cx="2917825" cy="493713"/>
          </a:xfrm>
          <a:prstGeom prst="rect">
            <a:avLst/>
          </a:prstGeom>
        </p:spPr>
        <p:txBody>
          <a:bodyPr vert="horz" lIns="94850" tIns="47424" rIns="94850" bIns="47424" rtlCol="0"/>
          <a:lstStyle>
            <a:lvl1pPr algn="r" fontAlgn="auto">
              <a:spcBef>
                <a:spcPts val="0"/>
              </a:spcBef>
              <a:spcAft>
                <a:spcPts val="0"/>
              </a:spcAft>
              <a:defRPr sz="1300">
                <a:latin typeface="+mn-lt"/>
                <a:ea typeface="+mn-ea"/>
              </a:defRPr>
            </a:lvl1pPr>
          </a:lstStyle>
          <a:p>
            <a:pPr>
              <a:defRPr/>
            </a:pPr>
            <a:fld id="{2F72C062-B413-42EF-8356-98CD1E6A6841}" type="datetime1">
              <a:rPr lang="ja-JP" altLang="en-US"/>
              <a:pPr>
                <a:defRPr/>
              </a:pPr>
              <a:t>2024/11/12</a:t>
            </a:fld>
            <a:endParaRPr lang="ja-JP" altLang="en-US" dirty="0"/>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4850" tIns="47424" rIns="94850" bIns="47424" rtlCol="0" anchor="b"/>
          <a:lstStyle>
            <a:lvl1pPr algn="l" fontAlgn="auto">
              <a:spcBef>
                <a:spcPts val="0"/>
              </a:spcBef>
              <a:spcAft>
                <a:spcPts val="0"/>
              </a:spcAft>
              <a:defRPr sz="1300">
                <a:latin typeface="+mn-lt"/>
                <a:ea typeface="+mn-ea"/>
              </a:defRPr>
            </a:lvl1pPr>
          </a:lstStyle>
          <a:p>
            <a:pPr>
              <a:defRPr/>
            </a:pPr>
            <a:endParaRPr lang="ja-JP" altLang="en-US"/>
          </a:p>
        </p:txBody>
      </p:sp>
      <p:sp>
        <p:nvSpPr>
          <p:cNvPr id="5" name="スライド番号プレースホルダ 4"/>
          <p:cNvSpPr>
            <a:spLocks noGrp="1"/>
          </p:cNvSpPr>
          <p:nvPr>
            <p:ph type="sldNum" sz="quarter" idx="3"/>
          </p:nvPr>
        </p:nvSpPr>
        <p:spPr>
          <a:xfrm>
            <a:off x="3816350" y="9371013"/>
            <a:ext cx="2917825" cy="493712"/>
          </a:xfrm>
          <a:prstGeom prst="rect">
            <a:avLst/>
          </a:prstGeom>
        </p:spPr>
        <p:txBody>
          <a:bodyPr vert="horz" lIns="94850" tIns="47424" rIns="94850" bIns="47424" rtlCol="0" anchor="b"/>
          <a:lstStyle>
            <a:lvl1pPr algn="r" fontAlgn="auto">
              <a:spcBef>
                <a:spcPts val="0"/>
              </a:spcBef>
              <a:spcAft>
                <a:spcPts val="0"/>
              </a:spcAft>
              <a:defRPr sz="1300">
                <a:latin typeface="+mn-lt"/>
                <a:ea typeface="+mn-ea"/>
              </a:defRPr>
            </a:lvl1pPr>
          </a:lstStyle>
          <a:p>
            <a:pPr>
              <a:defRPr/>
            </a:pPr>
            <a:fld id="{1FA405D4-8D67-4282-AC97-B1D2C28169B2}" type="slidenum">
              <a:rPr lang="ja-JP" altLang="en-US"/>
              <a:pPr>
                <a:defRPr/>
              </a:pPr>
              <a:t>‹#›</a:t>
            </a:fld>
            <a:endParaRPr lang="ja-JP" altLang="en-US" dirty="0"/>
          </a:p>
        </p:txBody>
      </p:sp>
    </p:spTree>
    <p:extLst>
      <p:ext uri="{BB962C8B-B14F-4D97-AF65-F5344CB8AC3E}">
        <p14:creationId xmlns:p14="http://schemas.microsoft.com/office/powerpoint/2010/main" val="28615553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4850" tIns="47424" rIns="94850" bIns="47424" rtlCol="0"/>
          <a:lstStyle>
            <a:lvl1pPr algn="l" fontAlgn="auto">
              <a:spcBef>
                <a:spcPts val="0"/>
              </a:spcBef>
              <a:spcAft>
                <a:spcPts val="0"/>
              </a:spcAft>
              <a:defRPr sz="1300">
                <a:latin typeface="+mn-lt"/>
                <a:ea typeface="+mn-ea"/>
              </a:defRPr>
            </a:lvl1pPr>
          </a:lstStyle>
          <a:p>
            <a:pPr>
              <a:defRPr/>
            </a:pPr>
            <a:r>
              <a:rPr lang="en-US" altLang="ja-JP"/>
              <a:t>【</a:t>
            </a:r>
            <a:r>
              <a:rPr lang="ja-JP" altLang="en-US"/>
              <a:t>関係者限り</a:t>
            </a:r>
            <a:r>
              <a:rPr lang="en-US" altLang="ja-JP"/>
              <a:t>】</a:t>
            </a:r>
            <a:endParaRPr lang="ja-JP" altLang="en-US"/>
          </a:p>
        </p:txBody>
      </p:sp>
      <p:sp>
        <p:nvSpPr>
          <p:cNvPr id="3" name="日付プレースホルダ 2"/>
          <p:cNvSpPr>
            <a:spLocks noGrp="1"/>
          </p:cNvSpPr>
          <p:nvPr>
            <p:ph type="dt" idx="1"/>
          </p:nvPr>
        </p:nvSpPr>
        <p:spPr>
          <a:xfrm>
            <a:off x="3816350" y="0"/>
            <a:ext cx="2917825" cy="493713"/>
          </a:xfrm>
          <a:prstGeom prst="rect">
            <a:avLst/>
          </a:prstGeom>
        </p:spPr>
        <p:txBody>
          <a:bodyPr vert="horz" lIns="94850" tIns="47424" rIns="94850" bIns="47424" rtlCol="0"/>
          <a:lstStyle>
            <a:lvl1pPr algn="r" fontAlgn="auto">
              <a:spcBef>
                <a:spcPts val="0"/>
              </a:spcBef>
              <a:spcAft>
                <a:spcPts val="0"/>
              </a:spcAft>
              <a:defRPr sz="1300">
                <a:latin typeface="+mn-lt"/>
                <a:ea typeface="+mn-ea"/>
              </a:defRPr>
            </a:lvl1pPr>
          </a:lstStyle>
          <a:p>
            <a:pPr>
              <a:defRPr/>
            </a:pPr>
            <a:fld id="{2811CADB-C4C2-4396-9B72-D1B05BEA4193}" type="datetime1">
              <a:rPr lang="ja-JP" altLang="en-US"/>
              <a:pPr>
                <a:defRPr/>
              </a:pPr>
              <a:t>2024/11/12</a:t>
            </a:fld>
            <a:endParaRPr lang="ja-JP" altLang="en-US" dirty="0"/>
          </a:p>
        </p:txBody>
      </p:sp>
      <p:sp>
        <p:nvSpPr>
          <p:cNvPr id="4" name="スライド イメージ プレースホルダ 3"/>
          <p:cNvSpPr>
            <a:spLocks noGrp="1" noRot="1" noChangeAspect="1"/>
          </p:cNvSpPr>
          <p:nvPr>
            <p:ph type="sldImg" idx="2"/>
          </p:nvPr>
        </p:nvSpPr>
        <p:spPr>
          <a:xfrm>
            <a:off x="903288" y="739775"/>
            <a:ext cx="4929187" cy="3698875"/>
          </a:xfrm>
          <a:prstGeom prst="rect">
            <a:avLst/>
          </a:prstGeom>
          <a:noFill/>
          <a:ln w="12700">
            <a:solidFill>
              <a:prstClr val="black"/>
            </a:solidFill>
          </a:ln>
        </p:spPr>
        <p:txBody>
          <a:bodyPr vert="horz" lIns="94850" tIns="47424" rIns="94850" bIns="47424" rtlCol="0" anchor="ctr"/>
          <a:lstStyle/>
          <a:p>
            <a:pPr lvl="0"/>
            <a:endParaRPr lang="ja-JP" altLang="en-US" noProof="0" dirty="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4850" tIns="47424" rIns="94850" bIns="47424"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4850" tIns="47424" rIns="94850" bIns="47424" rtlCol="0" anchor="b"/>
          <a:lstStyle>
            <a:lvl1pPr algn="l" fontAlgn="auto">
              <a:spcBef>
                <a:spcPts val="0"/>
              </a:spcBef>
              <a:spcAft>
                <a:spcPts val="0"/>
              </a:spcAft>
              <a:defRPr sz="13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16350" y="9371013"/>
            <a:ext cx="2917825" cy="493712"/>
          </a:xfrm>
          <a:prstGeom prst="rect">
            <a:avLst/>
          </a:prstGeom>
        </p:spPr>
        <p:txBody>
          <a:bodyPr vert="horz" lIns="94850" tIns="47424" rIns="94850" bIns="47424" rtlCol="0" anchor="b"/>
          <a:lstStyle>
            <a:lvl1pPr algn="r" fontAlgn="auto">
              <a:spcBef>
                <a:spcPts val="0"/>
              </a:spcBef>
              <a:spcAft>
                <a:spcPts val="0"/>
              </a:spcAft>
              <a:defRPr sz="1300">
                <a:latin typeface="+mn-lt"/>
                <a:ea typeface="+mn-ea"/>
              </a:defRPr>
            </a:lvl1pPr>
          </a:lstStyle>
          <a:p>
            <a:pPr>
              <a:defRPr/>
            </a:pPr>
            <a:fld id="{81247AB5-C59B-48C7-9CF3-33E369D56AB0}" type="slidenum">
              <a:rPr lang="ja-JP" altLang="en-US"/>
              <a:pPr>
                <a:defRPr/>
              </a:pPr>
              <a:t>‹#›</a:t>
            </a:fld>
            <a:endParaRPr lang="ja-JP" altLang="en-US" dirty="0"/>
          </a:p>
        </p:txBody>
      </p:sp>
    </p:spTree>
    <p:extLst>
      <p:ext uri="{BB962C8B-B14F-4D97-AF65-F5344CB8AC3E}">
        <p14:creationId xmlns:p14="http://schemas.microsoft.com/office/powerpoint/2010/main" val="403876248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7172"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87B973C-58BC-4C26-AF46-412C23B5DC9C}" type="slidenum">
              <a:rPr lang="ja-JP" altLang="en-US" smtClean="0"/>
              <a:pPr fontAlgn="base">
                <a:spcBef>
                  <a:spcPct val="0"/>
                </a:spcBef>
                <a:spcAft>
                  <a:spcPct val="0"/>
                </a:spcAft>
                <a:defRPr/>
              </a:pPr>
              <a:t>0</a:t>
            </a:fld>
            <a:endParaRPr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5" name="スライド番号プレースホルダー 4"/>
          <p:cNvSpPr>
            <a:spLocks noGrp="1"/>
          </p:cNvSpPr>
          <p:nvPr>
            <p:ph type="sldNum" sz="quarter" idx="5"/>
          </p:nvPr>
        </p:nvSpPr>
        <p:spPr/>
        <p:txBody>
          <a:bodyPr/>
          <a:lstStyle/>
          <a:p>
            <a:pPr>
              <a:defRPr/>
            </a:pPr>
            <a:fld id="{D5DD5E76-9439-4DBE-AC22-86422268A683}" type="slidenum">
              <a:rPr lang="ja-JP" altLang="en-US" smtClean="0"/>
              <a:pPr>
                <a:defRPr/>
              </a:pPr>
              <a:t>18</a:t>
            </a:fld>
            <a:endParaRPr lang="ja-JP"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5" name="スライド番号プレースホルダー 4"/>
          <p:cNvSpPr>
            <a:spLocks noGrp="1"/>
          </p:cNvSpPr>
          <p:nvPr>
            <p:ph type="sldNum" sz="quarter" idx="5"/>
          </p:nvPr>
        </p:nvSpPr>
        <p:spPr/>
        <p:txBody>
          <a:bodyPr/>
          <a:lstStyle/>
          <a:p>
            <a:pPr>
              <a:defRPr/>
            </a:pPr>
            <a:fld id="{361BF1FF-1D20-46A7-A7EA-775999B272D5}" type="slidenum">
              <a:rPr lang="ja-JP" altLang="en-US" smtClean="0"/>
              <a:pPr>
                <a:defRPr/>
              </a:pPr>
              <a:t>25</a:t>
            </a:fld>
            <a:endParaRPr lang="ja-JP"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5" name="スライド番号プレースホルダー 4"/>
          <p:cNvSpPr>
            <a:spLocks noGrp="1"/>
          </p:cNvSpPr>
          <p:nvPr>
            <p:ph type="sldNum" sz="quarter" idx="5"/>
          </p:nvPr>
        </p:nvSpPr>
        <p:spPr/>
        <p:txBody>
          <a:bodyPr/>
          <a:lstStyle/>
          <a:p>
            <a:pPr>
              <a:defRPr/>
            </a:pPr>
            <a:fld id="{AC4A0CF1-385C-42F7-97CC-52228206C3AC}" type="slidenum">
              <a:rPr lang="ja-JP" altLang="en-US" smtClean="0"/>
              <a:pPr>
                <a:defRPr/>
              </a:pPr>
              <a:t>30</a:t>
            </a:fld>
            <a:endParaRPr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BA54560A-0E58-42BF-B9F3-E8F5B6B55337}" type="datetime1">
              <a:rPr lang="ja-JP" altLang="en-US"/>
              <a:pPr>
                <a:defRPr/>
              </a:pPr>
              <a:t>2024/11/12</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C20BF49-B5EF-4451-9EB6-B379E31CC27A}" type="slidenum">
              <a:rPr lang="ja-JP" altLang="en-US"/>
              <a:pPr>
                <a:defRPr/>
              </a:pPr>
              <a:t>‹#›</a:t>
            </a:fld>
            <a:endParaRPr lang="ja-JP" altLang="en-US" dirty="0"/>
          </a:p>
        </p:txBody>
      </p:sp>
    </p:spTree>
    <p:extLst>
      <p:ext uri="{BB962C8B-B14F-4D97-AF65-F5344CB8AC3E}">
        <p14:creationId xmlns:p14="http://schemas.microsoft.com/office/powerpoint/2010/main" val="1759292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FD7FCF80-D0B7-4970-843E-E39728821DBA}" type="datetime1">
              <a:rPr lang="ja-JP" altLang="en-US"/>
              <a:pPr>
                <a:defRPr/>
              </a:pPr>
              <a:t>2024/11/12</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FE270AD-29D2-46C8-BDDA-C41E611D2284}" type="slidenum">
              <a:rPr lang="ja-JP" altLang="en-US"/>
              <a:pPr>
                <a:defRPr/>
              </a:pPr>
              <a:t>‹#›</a:t>
            </a:fld>
            <a:endParaRPr lang="ja-JP" altLang="en-US" dirty="0"/>
          </a:p>
        </p:txBody>
      </p:sp>
    </p:spTree>
    <p:extLst>
      <p:ext uri="{BB962C8B-B14F-4D97-AF65-F5344CB8AC3E}">
        <p14:creationId xmlns:p14="http://schemas.microsoft.com/office/powerpoint/2010/main" val="2844422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1690B74A-4750-4C3E-BA63-32D09D735D41}" type="datetime1">
              <a:rPr lang="ja-JP" altLang="en-US"/>
              <a:pPr>
                <a:defRPr/>
              </a:pPr>
              <a:t>2024/11/12</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7FC8444-6B64-419D-A99A-69BAFE4142DC}" type="slidenum">
              <a:rPr lang="ja-JP" altLang="en-US"/>
              <a:pPr>
                <a:defRPr/>
              </a:pPr>
              <a:t>‹#›</a:t>
            </a:fld>
            <a:endParaRPr lang="ja-JP" altLang="en-US" dirty="0"/>
          </a:p>
        </p:txBody>
      </p:sp>
    </p:spTree>
    <p:extLst>
      <p:ext uri="{BB962C8B-B14F-4D97-AF65-F5344CB8AC3E}">
        <p14:creationId xmlns:p14="http://schemas.microsoft.com/office/powerpoint/2010/main" val="1671966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59D69353-8722-4190-92A4-349C9CEC5EC0}" type="datetime1">
              <a:rPr lang="ja-JP" altLang="en-US"/>
              <a:pPr>
                <a:defRPr/>
              </a:pPr>
              <a:t>2024/11/12</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9E1BE80-D902-4937-8906-9114B787EA01}" type="slidenum">
              <a:rPr lang="ja-JP" altLang="en-US"/>
              <a:pPr>
                <a:defRPr/>
              </a:pPr>
              <a:t>‹#›</a:t>
            </a:fld>
            <a:endParaRPr lang="ja-JP" altLang="en-US" dirty="0"/>
          </a:p>
        </p:txBody>
      </p:sp>
    </p:spTree>
    <p:extLst>
      <p:ext uri="{BB962C8B-B14F-4D97-AF65-F5344CB8AC3E}">
        <p14:creationId xmlns:p14="http://schemas.microsoft.com/office/powerpoint/2010/main" val="2813600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9748878F-990A-4F36-8F55-4FFB70E38D8C}" type="datetime1">
              <a:rPr lang="ja-JP" altLang="en-US"/>
              <a:pPr>
                <a:defRPr/>
              </a:pPr>
              <a:t>2024/11/12</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79A63BE-7195-42B4-B168-0FA68BA2508F}" type="slidenum">
              <a:rPr lang="ja-JP" altLang="en-US"/>
              <a:pPr>
                <a:defRPr/>
              </a:pPr>
              <a:t>‹#›</a:t>
            </a:fld>
            <a:endParaRPr lang="ja-JP" altLang="en-US" dirty="0"/>
          </a:p>
        </p:txBody>
      </p:sp>
    </p:spTree>
    <p:extLst>
      <p:ext uri="{BB962C8B-B14F-4D97-AF65-F5344CB8AC3E}">
        <p14:creationId xmlns:p14="http://schemas.microsoft.com/office/powerpoint/2010/main" val="102047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AA9A1558-390A-4B17-917E-C8521231CA16}" type="datetime1">
              <a:rPr lang="ja-JP" altLang="en-US"/>
              <a:pPr>
                <a:defRPr/>
              </a:pPr>
              <a:t>2024/11/12</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5BD3B51-2C6F-4F97-8369-D3F59B6BDDF3}" type="slidenum">
              <a:rPr lang="ja-JP" altLang="en-US"/>
              <a:pPr>
                <a:defRPr/>
              </a:pPr>
              <a:t>‹#›</a:t>
            </a:fld>
            <a:endParaRPr lang="ja-JP" altLang="en-US" dirty="0"/>
          </a:p>
        </p:txBody>
      </p:sp>
    </p:spTree>
    <p:extLst>
      <p:ext uri="{BB962C8B-B14F-4D97-AF65-F5344CB8AC3E}">
        <p14:creationId xmlns:p14="http://schemas.microsoft.com/office/powerpoint/2010/main" val="2540012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45D48FC1-183F-468A-9431-012573934DB8}" type="datetime1">
              <a:rPr lang="ja-JP" altLang="en-US"/>
              <a:pPr>
                <a:defRPr/>
              </a:pPr>
              <a:t>2024/11/12</a:t>
            </a:fld>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5735EFC1-DB83-41F5-9AEC-A6892C308CD7}" type="slidenum">
              <a:rPr lang="ja-JP" altLang="en-US"/>
              <a:pPr>
                <a:defRPr/>
              </a:pPr>
              <a:t>‹#›</a:t>
            </a:fld>
            <a:endParaRPr lang="ja-JP" altLang="en-US" dirty="0"/>
          </a:p>
        </p:txBody>
      </p:sp>
    </p:spTree>
    <p:extLst>
      <p:ext uri="{BB962C8B-B14F-4D97-AF65-F5344CB8AC3E}">
        <p14:creationId xmlns:p14="http://schemas.microsoft.com/office/powerpoint/2010/main" val="953034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F3C23FEC-4D6F-4C55-879F-9AD6B667BAF8}" type="datetime1">
              <a:rPr lang="ja-JP" altLang="en-US"/>
              <a:pPr>
                <a:defRPr/>
              </a:pPr>
              <a:t>2024/11/12</a:t>
            </a:fld>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E2E77CA7-E291-4AA1-804E-E4841FEEBA2E}" type="slidenum">
              <a:rPr lang="ja-JP" altLang="en-US"/>
              <a:pPr>
                <a:defRPr/>
              </a:pPr>
              <a:t>‹#›</a:t>
            </a:fld>
            <a:endParaRPr lang="ja-JP" altLang="en-US" dirty="0"/>
          </a:p>
        </p:txBody>
      </p:sp>
    </p:spTree>
    <p:extLst>
      <p:ext uri="{BB962C8B-B14F-4D97-AF65-F5344CB8AC3E}">
        <p14:creationId xmlns:p14="http://schemas.microsoft.com/office/powerpoint/2010/main" val="4538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D97D6ACD-9413-4A17-83AD-3988C40065DC}" type="datetime1">
              <a:rPr lang="ja-JP" altLang="en-US"/>
              <a:pPr>
                <a:defRPr/>
              </a:pPr>
              <a:t>2024/11/12</a:t>
            </a:fld>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B6E35AE1-6C85-4979-865B-A95CED95828F}" type="slidenum">
              <a:rPr lang="ja-JP" altLang="en-US"/>
              <a:pPr>
                <a:defRPr/>
              </a:pPr>
              <a:t>‹#›</a:t>
            </a:fld>
            <a:endParaRPr lang="ja-JP" altLang="en-US" dirty="0"/>
          </a:p>
        </p:txBody>
      </p:sp>
    </p:spTree>
    <p:extLst>
      <p:ext uri="{BB962C8B-B14F-4D97-AF65-F5344CB8AC3E}">
        <p14:creationId xmlns:p14="http://schemas.microsoft.com/office/powerpoint/2010/main" val="657459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A8CBC673-73E5-47B7-8101-5283E25C581E}" type="datetime1">
              <a:rPr lang="ja-JP" altLang="en-US"/>
              <a:pPr>
                <a:defRPr/>
              </a:pPr>
              <a:t>2024/11/12</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6311B104-20DF-4C7E-8323-201BDDCD2257}" type="slidenum">
              <a:rPr lang="ja-JP" altLang="en-US"/>
              <a:pPr>
                <a:defRPr/>
              </a:pPr>
              <a:t>‹#›</a:t>
            </a:fld>
            <a:endParaRPr lang="ja-JP" altLang="en-US" dirty="0"/>
          </a:p>
        </p:txBody>
      </p:sp>
    </p:spTree>
    <p:extLst>
      <p:ext uri="{BB962C8B-B14F-4D97-AF65-F5344CB8AC3E}">
        <p14:creationId xmlns:p14="http://schemas.microsoft.com/office/powerpoint/2010/main" val="2778645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1C32BC81-98CE-43BB-86C7-753A99F59A91}" type="datetime1">
              <a:rPr lang="ja-JP" altLang="en-US"/>
              <a:pPr>
                <a:defRPr/>
              </a:pPr>
              <a:t>2024/11/12</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E1F641D8-B5C9-42F4-B368-CDDC726243E5}" type="slidenum">
              <a:rPr lang="ja-JP" altLang="en-US"/>
              <a:pPr>
                <a:defRPr/>
              </a:pPr>
              <a:t>‹#›</a:t>
            </a:fld>
            <a:endParaRPr lang="ja-JP" altLang="en-US" dirty="0"/>
          </a:p>
        </p:txBody>
      </p:sp>
    </p:spTree>
    <p:extLst>
      <p:ext uri="{BB962C8B-B14F-4D97-AF65-F5344CB8AC3E}">
        <p14:creationId xmlns:p14="http://schemas.microsoft.com/office/powerpoint/2010/main" val="465974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ea typeface="ＭＳ Ｐゴシック" pitchFamily="50" charset="-128"/>
              </a:defRPr>
            </a:lvl1pPr>
          </a:lstStyle>
          <a:p>
            <a:pPr>
              <a:defRPr/>
            </a:pPr>
            <a:fld id="{ADFEA450-6993-413E-B8BE-1DA6EF4C458E}" type="datetime1">
              <a:rPr lang="ja-JP" altLang="en-US"/>
              <a:pPr>
                <a:defRPr/>
              </a:pPr>
              <a:t>2024/11/12</a:t>
            </a:fld>
            <a:endParaRPr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ea typeface="ＭＳ Ｐゴシック" pitchFamily="50" charset="-128"/>
              </a:defRPr>
            </a:lvl1pPr>
          </a:lstStyle>
          <a:p>
            <a:pPr>
              <a:defRPr/>
            </a:pPr>
            <a:fld id="{E429B235-C1D8-4E51-A955-6848B8C0F8F4}"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Lst>
  <p:hf hd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ctrTitle"/>
          </p:nvPr>
        </p:nvSpPr>
        <p:spPr>
          <a:xfrm>
            <a:off x="0" y="1989138"/>
            <a:ext cx="9144000" cy="1871662"/>
          </a:xfrm>
        </p:spPr>
        <p:txBody>
          <a:bodyPr rtlCol="0">
            <a:normAutofit/>
          </a:bodyPr>
          <a:lstStyle/>
          <a:p>
            <a:pPr eaLnBrk="1" fontAlgn="auto" hangingPunct="1">
              <a:spcAft>
                <a:spcPts val="0"/>
              </a:spcAft>
              <a:defRPr/>
            </a:pPr>
            <a:r>
              <a:rPr lang="ja-JP" altLang="en-US" sz="4000" dirty="0"/>
              <a:t>製造産業局の叙勲・褒章について</a:t>
            </a:r>
            <a:br>
              <a:rPr lang="en-US" altLang="ja-JP" dirty="0"/>
            </a:br>
            <a:br>
              <a:rPr lang="en-US" altLang="ja-JP" dirty="0"/>
            </a:br>
            <a:r>
              <a:rPr lang="ja-JP" altLang="en-US" sz="2400" dirty="0">
                <a:latin typeface="+mn-ea"/>
                <a:ea typeface="+mn-ea"/>
              </a:rPr>
              <a:t>－業界向け説明資料－</a:t>
            </a:r>
          </a:p>
        </p:txBody>
      </p:sp>
      <p:sp>
        <p:nvSpPr>
          <p:cNvPr id="4" name="サブタイトル 2"/>
          <p:cNvSpPr txBox="1">
            <a:spLocks/>
          </p:cNvSpPr>
          <p:nvPr/>
        </p:nvSpPr>
        <p:spPr bwMode="auto">
          <a:xfrm>
            <a:off x="2411413" y="5589588"/>
            <a:ext cx="4321175" cy="431800"/>
          </a:xfrm>
          <a:prstGeom prst="rect">
            <a:avLst/>
          </a:prstGeom>
          <a:noFill/>
          <a:ln w="9525">
            <a:noFill/>
            <a:miter lim="800000"/>
            <a:headEnd/>
            <a:tailEnd/>
          </a:ln>
        </p:spPr>
        <p:txBody>
          <a:bodyPr>
            <a:normAutofit lnSpcReduction="10000"/>
          </a:bodyPr>
          <a:lstStyle/>
          <a:p>
            <a:pPr algn="ctr" fontAlgn="auto">
              <a:spcBef>
                <a:spcPct val="20000"/>
              </a:spcBef>
              <a:spcAft>
                <a:spcPts val="0"/>
              </a:spcAft>
              <a:buFont typeface="Arial" pitchFamily="34" charset="0"/>
              <a:buNone/>
              <a:defRPr/>
            </a:pPr>
            <a:endParaRPr lang="ja-JP" altLang="en-US" sz="2400" dirty="0">
              <a:latin typeface="+mn-lt"/>
              <a:ea typeface="+mn-ea"/>
            </a:endParaRPr>
          </a:p>
        </p:txBody>
      </p:sp>
      <p:sp>
        <p:nvSpPr>
          <p:cNvPr id="5" name="サブタイトル 2"/>
          <p:cNvSpPr txBox="1">
            <a:spLocks/>
          </p:cNvSpPr>
          <p:nvPr/>
        </p:nvSpPr>
        <p:spPr bwMode="auto">
          <a:xfrm>
            <a:off x="0" y="5157788"/>
            <a:ext cx="9144000" cy="863600"/>
          </a:xfrm>
          <a:prstGeom prst="rect">
            <a:avLst/>
          </a:prstGeom>
          <a:noFill/>
          <a:ln w="9525">
            <a:noFill/>
            <a:miter lim="800000"/>
            <a:headEnd/>
            <a:tailEnd/>
          </a:ln>
        </p:spPr>
        <p:txBody>
          <a:bodyPr>
            <a:normAutofit lnSpcReduction="10000"/>
          </a:bodyPr>
          <a:lstStyle/>
          <a:p>
            <a:pPr algn="ctr" fontAlgn="auto">
              <a:spcBef>
                <a:spcPct val="20000"/>
              </a:spcBef>
              <a:spcAft>
                <a:spcPts val="0"/>
              </a:spcAft>
              <a:defRPr/>
            </a:pPr>
            <a:r>
              <a:rPr lang="ja-JP" altLang="en-US" sz="2400" dirty="0">
                <a:latin typeface="+mn-lt"/>
                <a:ea typeface="+mn-ea"/>
              </a:rPr>
              <a:t>令和６年７月</a:t>
            </a:r>
            <a:endParaRPr lang="en-US" altLang="ja-JP" sz="2400" dirty="0">
              <a:latin typeface="+mn-lt"/>
              <a:ea typeface="+mn-ea"/>
            </a:endParaRPr>
          </a:p>
          <a:p>
            <a:pPr algn="ctr" fontAlgn="auto">
              <a:spcBef>
                <a:spcPct val="20000"/>
              </a:spcBef>
              <a:spcAft>
                <a:spcPts val="0"/>
              </a:spcAft>
              <a:defRPr/>
            </a:pPr>
            <a:r>
              <a:rPr lang="ja-JP" altLang="en-US" sz="2400" dirty="0">
                <a:ea typeface="ＭＳ Ｐゴシック" pitchFamily="50" charset="-128"/>
              </a:rPr>
              <a:t>製造産業局業務管理官室</a:t>
            </a:r>
          </a:p>
          <a:p>
            <a:pPr algn="ctr" fontAlgn="auto">
              <a:spcBef>
                <a:spcPct val="20000"/>
              </a:spcBef>
              <a:spcAft>
                <a:spcPts val="0"/>
              </a:spcAft>
              <a:buFont typeface="Arial" pitchFamily="34" charset="0"/>
              <a:buNone/>
              <a:defRPr/>
            </a:pPr>
            <a:endParaRPr lang="ja-JP" altLang="en-US" sz="2400" dirty="0">
              <a:latin typeface="+mn-lt"/>
              <a:ea typeface="+mn-ea"/>
            </a:endParaRPr>
          </a:p>
        </p:txBody>
      </p:sp>
      <p:sp>
        <p:nvSpPr>
          <p:cNvPr id="2" name="テキスト ボックス 1"/>
          <p:cNvSpPr txBox="1"/>
          <p:nvPr/>
        </p:nvSpPr>
        <p:spPr>
          <a:xfrm>
            <a:off x="3475038" y="769938"/>
            <a:ext cx="5243512" cy="338137"/>
          </a:xfrm>
          <a:prstGeom prst="rect">
            <a:avLst/>
          </a:prstGeom>
          <a:noFill/>
        </p:spPr>
        <p:txBody>
          <a:bodyPr>
            <a:spAutoFit/>
          </a:bodyPr>
          <a:lstStyle/>
          <a:p>
            <a:pPr algn="r">
              <a:defRPr/>
            </a:pPr>
            <a:r>
              <a:rPr lang="en-US" altLang="ja-JP" sz="1600" b="1" dirty="0">
                <a:latin typeface="+mn-ea"/>
                <a:ea typeface="+mn-ea"/>
              </a:rPr>
              <a:t>【</a:t>
            </a:r>
            <a:r>
              <a:rPr lang="ja-JP" altLang="en-US" sz="1600" b="1" dirty="0">
                <a:latin typeface="+mn-ea"/>
                <a:ea typeface="+mn-ea"/>
              </a:rPr>
              <a:t>製造局　叙勲・褒章候補者推薦企業・団体関係者限り</a:t>
            </a:r>
            <a:r>
              <a:rPr lang="en-US" altLang="ja-JP" sz="1600" b="1" dirty="0">
                <a:latin typeface="+mn-ea"/>
                <a:ea typeface="+mn-ea"/>
              </a:rPr>
              <a:t>】</a:t>
            </a:r>
            <a:endParaRPr lang="ja-JP" altLang="en-US" sz="1600" b="1" dirty="0">
              <a:latin typeface="+mn-ea"/>
              <a:ea typeface="+mn-ea"/>
            </a:endParaRPr>
          </a:p>
        </p:txBody>
      </p:sp>
      <p:sp>
        <p:nvSpPr>
          <p:cNvPr id="9" name="テキスト ボックス 8"/>
          <p:cNvSpPr txBox="1"/>
          <p:nvPr/>
        </p:nvSpPr>
        <p:spPr>
          <a:xfrm>
            <a:off x="7062788" y="247650"/>
            <a:ext cx="1655762" cy="522288"/>
          </a:xfrm>
          <a:prstGeom prst="rect">
            <a:avLst/>
          </a:prstGeom>
          <a:noFill/>
        </p:spPr>
        <p:txBody>
          <a:bodyPr>
            <a:spAutoFit/>
          </a:bodyPr>
          <a:lstStyle/>
          <a:p>
            <a:pPr algn="r">
              <a:defRPr/>
            </a:pPr>
            <a:r>
              <a:rPr lang="en-US" altLang="ja-JP" sz="2800" b="1" dirty="0">
                <a:latin typeface="+mn-ea"/>
                <a:ea typeface="+mn-ea"/>
              </a:rPr>
              <a:t>【</a:t>
            </a:r>
            <a:r>
              <a:rPr lang="ja-JP" altLang="en-US" sz="2800" b="1" dirty="0">
                <a:latin typeface="+mn-ea"/>
                <a:ea typeface="+mn-ea"/>
              </a:rPr>
              <a:t>資料１</a:t>
            </a:r>
            <a:r>
              <a:rPr lang="en-US" altLang="ja-JP" sz="2800" b="1" dirty="0">
                <a:latin typeface="+mn-ea"/>
                <a:ea typeface="+mn-ea"/>
              </a:rPr>
              <a:t>】</a:t>
            </a:r>
            <a:endParaRPr lang="ja-JP" altLang="en-US" sz="2800" b="1" dirty="0">
              <a:latin typeface="+mn-ea"/>
              <a:ea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6588125" y="6381750"/>
            <a:ext cx="2133600" cy="365125"/>
          </a:xfrm>
        </p:spPr>
        <p:txBody>
          <a:bodyPr/>
          <a:lstStyle/>
          <a:p>
            <a:pPr>
              <a:defRPr/>
            </a:pPr>
            <a:fld id="{3E3E779B-5373-4898-8A57-5F0A4BDC84F3}" type="slidenum">
              <a:rPr lang="ja-JP" altLang="en-US" smtClean="0"/>
              <a:pPr>
                <a:defRPr/>
              </a:pPr>
              <a:t>9</a:t>
            </a:fld>
            <a:endParaRPr lang="ja-JP" altLang="en-US" dirty="0"/>
          </a:p>
        </p:txBody>
      </p:sp>
      <p:sp>
        <p:nvSpPr>
          <p:cNvPr id="7" name="テキスト ボックス 6"/>
          <p:cNvSpPr txBox="1"/>
          <p:nvPr/>
        </p:nvSpPr>
        <p:spPr>
          <a:xfrm>
            <a:off x="-22226" y="889964"/>
            <a:ext cx="9144001" cy="5638467"/>
          </a:xfrm>
          <a:prstGeom prst="rect">
            <a:avLst/>
          </a:prstGeom>
          <a:noFill/>
        </p:spPr>
        <p:txBody>
          <a:bodyPr>
            <a:spAutoFit/>
          </a:bodyPr>
          <a:lstStyle/>
          <a:p>
            <a:pPr marL="457200" indent="-457200" fontAlgn="auto">
              <a:spcBef>
                <a:spcPct val="20000"/>
              </a:spcBef>
              <a:spcAft>
                <a:spcPts val="0"/>
              </a:spcAft>
              <a:defRPr/>
            </a:pPr>
            <a:r>
              <a:rPr lang="ja-JP" altLang="en-US" sz="2600" b="1" dirty="0">
                <a:latin typeface="+mn-ea"/>
              </a:rPr>
              <a:t>　②</a:t>
            </a:r>
            <a:r>
              <a:rPr lang="ja-JP" altLang="en-US" sz="2600" b="1" u="sng" dirty="0">
                <a:solidFill>
                  <a:srgbClr val="FF0000"/>
                </a:solidFill>
                <a:latin typeface="+mn-ea"/>
              </a:rPr>
              <a:t>全国団体の代表者</a:t>
            </a:r>
            <a:endParaRPr lang="en-US" altLang="ja-JP" sz="2600" b="1" u="sng" dirty="0">
              <a:solidFill>
                <a:srgbClr val="FF0000"/>
              </a:solidFill>
              <a:latin typeface="+mn-ea"/>
            </a:endParaRPr>
          </a:p>
          <a:p>
            <a:pPr marL="457200" indent="-457200" fontAlgn="auto">
              <a:spcBef>
                <a:spcPct val="20000"/>
              </a:spcBef>
              <a:spcAft>
                <a:spcPts val="0"/>
              </a:spcAft>
              <a:defRPr/>
            </a:pPr>
            <a:r>
              <a:rPr lang="ja-JP" altLang="en-US" sz="2600" b="1" dirty="0">
                <a:solidFill>
                  <a:srgbClr val="FF0000"/>
                </a:solidFill>
                <a:latin typeface="+mn-ea"/>
              </a:rPr>
              <a:t>　　</a:t>
            </a:r>
            <a:r>
              <a:rPr lang="ja-JP" altLang="en-US" sz="2200" b="1" dirty="0">
                <a:solidFill>
                  <a:srgbClr val="FF0000"/>
                </a:solidFill>
                <a:latin typeface="+mn-ea"/>
              </a:rPr>
              <a:t>（必須要件）　</a:t>
            </a:r>
            <a:endParaRPr lang="en-US" altLang="ja-JP" sz="2200" b="1" dirty="0">
              <a:solidFill>
                <a:srgbClr val="FF0000"/>
              </a:solidFill>
              <a:latin typeface="+mn-ea"/>
            </a:endParaRPr>
          </a:p>
          <a:p>
            <a:pPr marL="457200" indent="-457200" fontAlgn="auto">
              <a:spcBef>
                <a:spcPct val="20000"/>
              </a:spcBef>
              <a:spcAft>
                <a:spcPts val="0"/>
              </a:spcAft>
              <a:defRPr/>
            </a:pPr>
            <a:r>
              <a:rPr lang="ja-JP" altLang="en-US" sz="2200" b="1" dirty="0">
                <a:latin typeface="+mn-ea"/>
              </a:rPr>
              <a:t>　　○全国団体の</a:t>
            </a:r>
            <a:r>
              <a:rPr lang="ja-JP" altLang="en-US" sz="2200" b="1" u="sng" dirty="0">
                <a:solidFill>
                  <a:srgbClr val="FF0000"/>
                </a:solidFill>
                <a:latin typeface="+mn-ea"/>
              </a:rPr>
              <a:t>構成員販売額が３００億円以上</a:t>
            </a:r>
            <a:r>
              <a:rPr lang="ja-JP" altLang="en-US" sz="2200" b="1" dirty="0">
                <a:latin typeface="+mn-ea"/>
              </a:rPr>
              <a:t>、かつ、</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ja-JP" altLang="en-US" sz="2200" b="1" u="sng" dirty="0">
                <a:solidFill>
                  <a:srgbClr val="FF0000"/>
                </a:solidFill>
                <a:latin typeface="+mn-ea"/>
              </a:rPr>
              <a:t>会員数が１００名以上</a:t>
            </a:r>
            <a:r>
              <a:rPr lang="ja-JP" altLang="en-US" sz="2200" b="1" dirty="0">
                <a:latin typeface="+mn-ea"/>
              </a:rPr>
              <a:t>の行政協力等が顕著な団体。</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en-US" altLang="ja-JP" sz="2200" b="1" dirty="0">
                <a:solidFill>
                  <a:srgbClr val="0070C0"/>
                </a:solidFill>
                <a:latin typeface="+mn-ea"/>
              </a:rPr>
              <a:t>※</a:t>
            </a:r>
            <a:r>
              <a:rPr lang="ja-JP" altLang="en-US" sz="2200" b="1" u="sng" dirty="0">
                <a:solidFill>
                  <a:srgbClr val="0070C0"/>
                </a:solidFill>
                <a:latin typeface="+mn-ea"/>
              </a:rPr>
              <a:t>団体が、叙勲の栄典評価団体として登録済み</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○全国団体の</a:t>
            </a:r>
            <a:r>
              <a:rPr lang="ja-JP" altLang="en-US" sz="2200" b="1" u="sng" dirty="0">
                <a:solidFill>
                  <a:srgbClr val="FF0000"/>
                </a:solidFill>
                <a:latin typeface="+mn-ea"/>
              </a:rPr>
              <a:t>役員歴</a:t>
            </a:r>
            <a:r>
              <a:rPr lang="ja-JP" altLang="ja-JP" sz="2200" b="1" u="sng" dirty="0">
                <a:solidFill>
                  <a:srgbClr val="FF0000"/>
                </a:solidFill>
                <a:latin typeface="+mn-ea"/>
              </a:rPr>
              <a:t>が概ね２０年以上</a:t>
            </a:r>
            <a:r>
              <a:rPr lang="ja-JP" altLang="ja-JP" sz="2200" b="1" dirty="0">
                <a:latin typeface="+mn-ea"/>
              </a:rPr>
              <a:t>、</a:t>
            </a:r>
            <a:r>
              <a:rPr lang="ja-JP" altLang="en-US" sz="2200" b="1" dirty="0">
                <a:latin typeface="+mn-ea"/>
              </a:rPr>
              <a:t>かつ、</a:t>
            </a:r>
            <a:r>
              <a:rPr lang="ja-JP" altLang="en-US" sz="2200" b="1" u="sng" dirty="0">
                <a:solidFill>
                  <a:srgbClr val="FF0000"/>
                </a:solidFill>
                <a:latin typeface="+mn-ea"/>
              </a:rPr>
              <a:t>長歴又は副長歴が４年</a:t>
            </a:r>
            <a:endParaRPr lang="en-US" altLang="ja-JP" sz="2200" b="1" u="sng" dirty="0">
              <a:solidFill>
                <a:srgbClr val="FF0000"/>
              </a:solidFill>
              <a:latin typeface="+mn-ea"/>
            </a:endParaRPr>
          </a:p>
          <a:p>
            <a:pPr marL="457200" indent="-457200" fontAlgn="auto">
              <a:spcBef>
                <a:spcPct val="20000"/>
              </a:spcBef>
              <a:spcAft>
                <a:spcPts val="0"/>
              </a:spcAft>
              <a:defRPr/>
            </a:pPr>
            <a:r>
              <a:rPr lang="en-US" altLang="ja-JP" sz="2200" b="1" dirty="0">
                <a:solidFill>
                  <a:srgbClr val="FF0000"/>
                </a:solidFill>
                <a:latin typeface="+mn-ea"/>
              </a:rPr>
              <a:t>       </a:t>
            </a:r>
            <a:r>
              <a:rPr lang="ja-JP" altLang="en-US" sz="2200" b="1" u="sng" dirty="0">
                <a:solidFill>
                  <a:srgbClr val="FF0000"/>
                </a:solidFill>
                <a:latin typeface="+mn-ea"/>
              </a:rPr>
              <a:t>以上</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〇</a:t>
            </a:r>
            <a:r>
              <a:rPr kumimoji="1" lang="ja-JP" altLang="en-US" sz="2200" b="1" i="0" u="none" strike="noStrike" kern="1200" cap="none" spc="0" normalizeH="0" baseline="0" noProof="0" dirty="0">
                <a:ln>
                  <a:noFill/>
                </a:ln>
                <a:effectLst/>
                <a:uLnTx/>
                <a:uFillTx/>
                <a:latin typeface="ＭＳ Ｐゴシック" panose="020B0600070205080204" pitchFamily="50" charset="-128"/>
                <a:ea typeface="ＭＳ Ｐゴシック" charset="-128"/>
                <a:cs typeface="+mn-cs"/>
              </a:rPr>
              <a:t>全国団体の</a:t>
            </a:r>
            <a:r>
              <a:rPr kumimoji="1" lang="ja-JP" altLang="en-US" sz="2200" b="1" i="0" u="sng"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charset="-128"/>
                <a:cs typeface="+mn-cs"/>
              </a:rPr>
              <a:t>長歴又は副長歴</a:t>
            </a:r>
            <a:r>
              <a:rPr kumimoji="1" lang="ja-JP" altLang="en-US" sz="2200" b="1" i="0" u="sng" strike="noStrike" kern="1200" cap="none" spc="0" normalizeH="0" baseline="0" noProof="0" dirty="0">
                <a:ln>
                  <a:noFill/>
                </a:ln>
                <a:effectLst/>
                <a:uLnTx/>
                <a:uFillTx/>
                <a:latin typeface="ＭＳ Ｐゴシック" panose="020B0600070205080204" pitchFamily="50" charset="-128"/>
                <a:ea typeface="ＭＳ Ｐゴシック" charset="-128"/>
                <a:cs typeface="+mn-cs"/>
              </a:rPr>
              <a:t>としての</a:t>
            </a:r>
            <a:r>
              <a:rPr kumimoji="1" lang="ja-JP" altLang="en-US" sz="2200" b="1" i="0" u="sng"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charset="-128"/>
                <a:cs typeface="+mn-cs"/>
              </a:rPr>
              <a:t>顕著な功績</a:t>
            </a:r>
            <a:r>
              <a:rPr kumimoji="1" lang="ja-JP" altLang="en-US" sz="2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en-US" altLang="ja-JP" sz="1600" b="1" dirty="0">
                <a:solidFill>
                  <a:srgbClr val="0070C0"/>
                </a:solidFill>
                <a:latin typeface="+mn-ea"/>
              </a:rPr>
              <a:t>※</a:t>
            </a:r>
            <a:r>
              <a:rPr lang="ja-JP" altLang="en-US" sz="1600" b="1" dirty="0">
                <a:solidFill>
                  <a:srgbClr val="0070C0"/>
                </a:solidFill>
                <a:latin typeface="+mn-ea"/>
              </a:rPr>
              <a:t>全国団体の役員歴が２０年未満の場合</a:t>
            </a:r>
            <a:endParaRPr lang="en-US" altLang="ja-JP" sz="1600" b="1" dirty="0">
              <a:solidFill>
                <a:srgbClr val="0070C0"/>
              </a:solidFill>
              <a:latin typeface="+mn-ea"/>
            </a:endParaRPr>
          </a:p>
          <a:p>
            <a:pPr marL="457200" indent="-457200" fontAlgn="auto">
              <a:spcBef>
                <a:spcPct val="20000"/>
              </a:spcBef>
              <a:spcAft>
                <a:spcPts val="0"/>
              </a:spcAft>
              <a:defRPr/>
            </a:pPr>
            <a:r>
              <a:rPr lang="ja-JP" altLang="en-US" sz="1600" b="1" dirty="0">
                <a:latin typeface="+mn-ea"/>
              </a:rPr>
              <a:t>　　　  ・</a:t>
            </a:r>
            <a:r>
              <a:rPr lang="ja-JP" altLang="en-US" sz="1600" b="1" u="sng" dirty="0">
                <a:solidFill>
                  <a:srgbClr val="0070C0"/>
                </a:solidFill>
                <a:latin typeface="+mn-ea"/>
              </a:rPr>
              <a:t>全国団体の役員歴１０年以上</a:t>
            </a:r>
            <a:r>
              <a:rPr lang="ja-JP" altLang="en-US" sz="1600" b="1" dirty="0">
                <a:latin typeface="+mn-ea"/>
              </a:rPr>
              <a:t>、かつ、</a:t>
            </a:r>
            <a:r>
              <a:rPr lang="ja-JP" altLang="en-US" sz="1600" b="1" u="sng" dirty="0">
                <a:solidFill>
                  <a:srgbClr val="0070C0"/>
                </a:solidFill>
                <a:latin typeface="+mn-ea"/>
              </a:rPr>
              <a:t>下部団体</a:t>
            </a:r>
            <a:r>
              <a:rPr lang="ja-JP" altLang="en-US" sz="1600" b="1" u="sng" dirty="0">
                <a:solidFill>
                  <a:srgbClr val="0070C0"/>
                </a:solidFill>
                <a:latin typeface="ＭＳ Ｐゴシック" panose="020B0600070205080204" pitchFamily="50" charset="-128"/>
              </a:rPr>
              <a:t>（県域団体またはブロック団体）</a:t>
            </a:r>
            <a:r>
              <a:rPr lang="ja-JP" altLang="en-US" sz="1600" b="1" u="sng" dirty="0">
                <a:solidFill>
                  <a:srgbClr val="0070C0"/>
                </a:solidFill>
                <a:latin typeface="+mn-ea"/>
              </a:rPr>
              <a:t>の役員歴概ね</a:t>
            </a:r>
            <a:endParaRPr lang="en-US" altLang="ja-JP" sz="1600" b="1" u="sng" dirty="0">
              <a:solidFill>
                <a:srgbClr val="0070C0"/>
              </a:solidFill>
              <a:latin typeface="+mn-ea"/>
            </a:endParaRPr>
          </a:p>
          <a:p>
            <a:pPr marL="457200" indent="-457200" fontAlgn="auto">
              <a:spcBef>
                <a:spcPct val="20000"/>
              </a:spcBef>
              <a:spcAft>
                <a:spcPts val="0"/>
              </a:spcAft>
              <a:defRPr/>
            </a:pPr>
            <a:r>
              <a:rPr lang="en-US" altLang="ja-JP" sz="1600" b="1" dirty="0">
                <a:solidFill>
                  <a:srgbClr val="0070C0"/>
                </a:solidFill>
                <a:latin typeface="+mn-ea"/>
              </a:rPr>
              <a:t>          </a:t>
            </a:r>
            <a:r>
              <a:rPr lang="ja-JP" altLang="en-US" sz="1600" b="1" u="sng" dirty="0">
                <a:solidFill>
                  <a:srgbClr val="0070C0"/>
                </a:solidFill>
                <a:latin typeface="+mn-ea"/>
              </a:rPr>
              <a:t>２０年以上</a:t>
            </a:r>
            <a:r>
              <a:rPr lang="ja-JP" altLang="en-US" sz="1600" b="1" u="sng" dirty="0">
                <a:latin typeface="+mn-ea"/>
              </a:rPr>
              <a:t>あれば</a:t>
            </a:r>
            <a:r>
              <a:rPr lang="ja-JP" altLang="en-US" sz="1600" b="1" u="sng" dirty="0">
                <a:solidFill>
                  <a:srgbClr val="0070C0"/>
                </a:solidFill>
                <a:latin typeface="+mn-ea"/>
              </a:rPr>
              <a:t>推薦可能</a:t>
            </a:r>
            <a:r>
              <a:rPr lang="ja-JP" altLang="en-US" sz="1600" b="1" dirty="0">
                <a:latin typeface="+mn-ea"/>
              </a:rPr>
              <a:t>。</a:t>
            </a:r>
            <a:endParaRPr lang="en-US" altLang="ja-JP" sz="1600" b="1" dirty="0">
              <a:latin typeface="+mn-ea"/>
            </a:endParaRPr>
          </a:p>
          <a:p>
            <a:pPr lvl="0" latinLnBrk="1">
              <a:defRPr/>
            </a:pPr>
            <a:r>
              <a:rPr lang="ja-JP" altLang="en-US" sz="1600" b="1" dirty="0">
                <a:latin typeface="+mn-ea"/>
              </a:rPr>
              <a:t>　　　    </a:t>
            </a:r>
            <a:r>
              <a:rPr lang="en-US" altLang="ja-JP" sz="1600" b="1" dirty="0">
                <a:latin typeface="+mn-ea"/>
              </a:rPr>
              <a:t>(</a:t>
            </a:r>
            <a:r>
              <a:rPr lang="ja-JP" altLang="en-US" sz="1600" b="1" dirty="0">
                <a:latin typeface="+mn-ea"/>
              </a:rPr>
              <a:t>注）</a:t>
            </a:r>
            <a:r>
              <a:rPr lang="ja-JP" altLang="ja-JP" sz="1600" b="1" dirty="0">
                <a:solidFill>
                  <a:prstClr val="black"/>
                </a:solidFill>
                <a:latin typeface="ＭＳ ゴシック" pitchFamily="49" charset="-128"/>
                <a:ea typeface="ＭＳ ゴシック" pitchFamily="49" charset="-128"/>
              </a:rPr>
              <a:t>団体同士</a:t>
            </a:r>
            <a:r>
              <a:rPr lang="ja-JP" altLang="en-US" sz="1600" b="1" dirty="0">
                <a:solidFill>
                  <a:prstClr val="black"/>
                </a:solidFill>
                <a:latin typeface="ＭＳ ゴシック" pitchFamily="49" charset="-128"/>
                <a:ea typeface="ＭＳ ゴシック" pitchFamily="49" charset="-128"/>
              </a:rPr>
              <a:t>（Ａ団体＋類似のＢ団体）</a:t>
            </a:r>
            <a:r>
              <a:rPr lang="ja-JP" altLang="ja-JP" sz="1600" b="1" dirty="0">
                <a:solidFill>
                  <a:prstClr val="black"/>
                </a:solidFill>
                <a:latin typeface="ＭＳ ゴシック" pitchFamily="49" charset="-128"/>
                <a:ea typeface="ＭＳ ゴシック" pitchFamily="49" charset="-128"/>
              </a:rPr>
              <a:t>の役員歴</a:t>
            </a:r>
            <a:r>
              <a:rPr lang="ja-JP" altLang="en-US" sz="1600" b="1" dirty="0">
                <a:solidFill>
                  <a:prstClr val="black"/>
                </a:solidFill>
                <a:latin typeface="ＭＳ ゴシック" pitchFamily="49" charset="-128"/>
                <a:ea typeface="ＭＳ ゴシック" pitchFamily="49" charset="-128"/>
              </a:rPr>
              <a:t>の</a:t>
            </a:r>
            <a:r>
              <a:rPr lang="ja-JP" altLang="ja-JP" sz="1600" b="1" dirty="0">
                <a:solidFill>
                  <a:prstClr val="black"/>
                </a:solidFill>
                <a:latin typeface="ＭＳ ゴシック" pitchFamily="49" charset="-128"/>
                <a:ea typeface="ＭＳ ゴシック" pitchFamily="49" charset="-128"/>
              </a:rPr>
              <a:t>足し上げは</a:t>
            </a:r>
            <a:r>
              <a:rPr lang="ja-JP" altLang="en-US" sz="1600" b="1" dirty="0">
                <a:solidFill>
                  <a:prstClr val="black"/>
                </a:solidFill>
                <a:latin typeface="ＭＳ ゴシック" pitchFamily="49" charset="-128"/>
                <a:ea typeface="ＭＳ ゴシック" pitchFamily="49" charset="-128"/>
              </a:rPr>
              <a:t>不可。</a:t>
            </a:r>
            <a:endParaRPr lang="en-US" altLang="ja-JP" sz="1600" b="1" dirty="0">
              <a:solidFill>
                <a:prstClr val="black"/>
              </a:solidFill>
              <a:latin typeface="ＭＳ ゴシック" pitchFamily="49" charset="-128"/>
              <a:ea typeface="ＭＳ ゴシック" pitchFamily="49" charset="-128"/>
            </a:endParaRPr>
          </a:p>
          <a:p>
            <a:pPr lvl="0" latinLnBrk="1">
              <a:defRPr/>
            </a:pPr>
            <a:r>
              <a:rPr lang="ja-JP" altLang="en-US" sz="1600" b="1" dirty="0">
                <a:solidFill>
                  <a:prstClr val="black"/>
                </a:solidFill>
                <a:latin typeface="ＭＳ ゴシック" pitchFamily="49" charset="-128"/>
                <a:ea typeface="ＭＳ ゴシック" pitchFamily="49" charset="-128"/>
              </a:rPr>
              <a:t>　　  </a:t>
            </a:r>
            <a:r>
              <a:rPr lang="en-US" altLang="ja-JP" sz="1600" b="1" dirty="0">
                <a:solidFill>
                  <a:prstClr val="black"/>
                </a:solidFill>
                <a:latin typeface="ＭＳ ゴシック" pitchFamily="49" charset="-128"/>
                <a:ea typeface="ＭＳ ゴシック" pitchFamily="49" charset="-128"/>
              </a:rPr>
              <a:t>(</a:t>
            </a:r>
            <a:r>
              <a:rPr lang="ja-JP" altLang="en-US" sz="1600" b="1" dirty="0">
                <a:solidFill>
                  <a:prstClr val="black"/>
                </a:solidFill>
                <a:latin typeface="ＭＳ ゴシック" pitchFamily="49" charset="-128"/>
                <a:ea typeface="ＭＳ ゴシック" pitchFamily="49" charset="-128"/>
              </a:rPr>
              <a:t>注</a:t>
            </a:r>
            <a:r>
              <a:rPr lang="en-US" altLang="ja-JP" sz="1600" b="1" dirty="0">
                <a:solidFill>
                  <a:prstClr val="black"/>
                </a:solidFill>
                <a:latin typeface="ＭＳ ゴシック" pitchFamily="49" charset="-128"/>
                <a:ea typeface="ＭＳ ゴシック" pitchFamily="49" charset="-128"/>
              </a:rPr>
              <a:t>)</a:t>
            </a:r>
            <a:r>
              <a:rPr lang="ja-JP" altLang="en-US" sz="1600" b="1" dirty="0">
                <a:solidFill>
                  <a:prstClr val="black"/>
                </a:solidFill>
                <a:latin typeface="ＭＳ ゴシック" pitchFamily="49" charset="-128"/>
                <a:ea typeface="ＭＳ ゴシック" pitchFamily="49" charset="-128"/>
              </a:rPr>
              <a:t>下部団体（県域団体）が栄典評価団体である場合は、全国団体の役員歴と重複</a:t>
            </a:r>
            <a:endParaRPr lang="en-US" altLang="ja-JP" sz="1600" b="1" dirty="0">
              <a:solidFill>
                <a:prstClr val="black"/>
              </a:solidFill>
              <a:latin typeface="ＭＳ ゴシック" pitchFamily="49" charset="-128"/>
              <a:ea typeface="ＭＳ ゴシック" pitchFamily="49" charset="-128"/>
            </a:endParaRPr>
          </a:p>
          <a:p>
            <a:pPr lvl="0" latinLnBrk="1">
              <a:defRPr/>
            </a:pPr>
            <a:r>
              <a:rPr lang="ja-JP" altLang="en-US" sz="1600" b="1" dirty="0">
                <a:solidFill>
                  <a:prstClr val="black"/>
                </a:solidFill>
                <a:latin typeface="ＭＳ ゴシック" pitchFamily="49" charset="-128"/>
                <a:ea typeface="ＭＳ ゴシック" pitchFamily="49" charset="-128"/>
              </a:rPr>
              <a:t>　　　　　しない部分の役員歴を足し上げて概ね２０年あれば推薦可。</a:t>
            </a:r>
            <a:endParaRPr lang="en-US" altLang="ja-JP" sz="1600" b="1" dirty="0">
              <a:solidFill>
                <a:prstClr val="black"/>
              </a:solidFill>
              <a:latin typeface="ＭＳ ゴシック" pitchFamily="49" charset="-128"/>
              <a:ea typeface="ＭＳ ゴシック" pitchFamily="49" charset="-128"/>
            </a:endParaRPr>
          </a:p>
          <a:p>
            <a:pPr latinLnBrk="1">
              <a:defRPr/>
            </a:pPr>
            <a:r>
              <a:rPr lang="ja-JP" altLang="en-US" sz="1600" b="1" dirty="0">
                <a:solidFill>
                  <a:prstClr val="black"/>
                </a:solidFill>
                <a:latin typeface="ＭＳ ゴシック" pitchFamily="49" charset="-128"/>
                <a:ea typeface="ＭＳ ゴシック" pitchFamily="49" charset="-128"/>
              </a:rPr>
              <a:t>　　 （注</a:t>
            </a:r>
            <a:r>
              <a:rPr lang="en-US" altLang="ja-JP" sz="1600" b="1" dirty="0">
                <a:solidFill>
                  <a:prstClr val="black"/>
                </a:solidFill>
                <a:latin typeface="ＭＳ ゴシック" pitchFamily="49" charset="-128"/>
                <a:ea typeface="ＭＳ ゴシック" pitchFamily="49" charset="-128"/>
              </a:rPr>
              <a:t>)</a:t>
            </a:r>
            <a:r>
              <a:rPr lang="ja-JP" altLang="en-US" sz="1600" b="1" u="sng" dirty="0">
                <a:solidFill>
                  <a:srgbClr val="0070C0"/>
                </a:solidFill>
                <a:latin typeface="ＭＳ ゴシック" pitchFamily="49" charset="-128"/>
                <a:ea typeface="ＭＳ ゴシック" pitchFamily="49" charset="-128"/>
              </a:rPr>
              <a:t>下部団体（県域団体）</a:t>
            </a:r>
            <a:r>
              <a:rPr lang="ja-JP" altLang="en-US" sz="1600" b="1" dirty="0">
                <a:solidFill>
                  <a:prstClr val="black"/>
                </a:solidFill>
                <a:latin typeface="ＭＳ ゴシック" pitchFamily="49" charset="-128"/>
                <a:ea typeface="ＭＳ ゴシック" pitchFamily="49" charset="-128"/>
              </a:rPr>
              <a:t>で</a:t>
            </a:r>
            <a:r>
              <a:rPr lang="ja-JP" altLang="en-US" sz="1600" b="1" u="sng" dirty="0">
                <a:solidFill>
                  <a:srgbClr val="0070C0"/>
                </a:solidFill>
                <a:latin typeface="ＭＳ ゴシック" pitchFamily="49" charset="-128"/>
                <a:ea typeface="ＭＳ ゴシック" pitchFamily="49" charset="-128"/>
              </a:rPr>
              <a:t>藍綬褒章受章歴がある場合</a:t>
            </a:r>
            <a:r>
              <a:rPr lang="ja-JP" altLang="en-US" sz="1600" b="1" dirty="0">
                <a:solidFill>
                  <a:prstClr val="black"/>
                </a:solidFill>
                <a:latin typeface="ＭＳ ゴシック" pitchFamily="49" charset="-128"/>
                <a:ea typeface="ＭＳ ゴシック" pitchFamily="49" charset="-128"/>
              </a:rPr>
              <a:t>は、トラブルを避けるため事前</a:t>
            </a:r>
            <a:endParaRPr lang="en-US" altLang="ja-JP" sz="1600" b="1" dirty="0">
              <a:solidFill>
                <a:prstClr val="black"/>
              </a:solidFill>
              <a:latin typeface="ＭＳ ゴシック" pitchFamily="49" charset="-128"/>
              <a:ea typeface="ＭＳ ゴシック" pitchFamily="49" charset="-128"/>
            </a:endParaRPr>
          </a:p>
          <a:p>
            <a:pPr latinLnBrk="1">
              <a:defRPr/>
            </a:pPr>
            <a:r>
              <a:rPr lang="ja-JP" altLang="en-US" sz="1600" b="1" dirty="0">
                <a:solidFill>
                  <a:prstClr val="black"/>
                </a:solidFill>
                <a:latin typeface="ＭＳ ゴシック" pitchFamily="49" charset="-128"/>
                <a:ea typeface="ＭＳ ゴシック" pitchFamily="49" charset="-128"/>
              </a:rPr>
              <a:t>　　　　　にご相談ください。</a:t>
            </a:r>
            <a:endParaRPr lang="en-US" altLang="ja-JP" sz="1600" b="1" dirty="0">
              <a:latin typeface="+mn-ea"/>
            </a:endParaRPr>
          </a:p>
        </p:txBody>
      </p:sp>
      <p:sp>
        <p:nvSpPr>
          <p:cNvPr id="6" name="テキスト ボックス 5"/>
          <p:cNvSpPr txBox="1"/>
          <p:nvPr/>
        </p:nvSpPr>
        <p:spPr>
          <a:xfrm>
            <a:off x="-22225" y="333375"/>
            <a:ext cx="9144000" cy="522288"/>
          </a:xfrm>
          <a:prstGeom prst="rect">
            <a:avLst/>
          </a:prstGeom>
          <a:noFill/>
        </p:spPr>
        <p:txBody>
          <a:bodyPr>
            <a:spAutoFit/>
          </a:bodyPr>
          <a:lstStyle/>
          <a:p>
            <a:pPr marL="457200" indent="-457200" algn="ctr" fontAlgn="auto">
              <a:spcBef>
                <a:spcPct val="20000"/>
              </a:spcBef>
              <a:spcAft>
                <a:spcPts val="0"/>
              </a:spcAft>
              <a:defRPr/>
            </a:pPr>
            <a:r>
              <a:rPr lang="ja-JP" altLang="en-US" sz="2800" b="1" u="sng" dirty="0">
                <a:latin typeface="+mn-ea"/>
                <a:ea typeface="+mn-ea"/>
              </a:rPr>
              <a:t>　</a:t>
            </a:r>
            <a:r>
              <a:rPr lang="en-US" altLang="ja-JP" sz="2800" b="1" u="sng" dirty="0">
                <a:latin typeface="+mn-ea"/>
                <a:ea typeface="+mn-ea"/>
              </a:rPr>
              <a:t>Ⅰ.</a:t>
            </a:r>
            <a:r>
              <a:rPr lang="ja-JP" altLang="en-US" sz="2800" b="1" u="sng" dirty="0">
                <a:latin typeface="+mn-ea"/>
                <a:ea typeface="+mn-ea"/>
              </a:rPr>
              <a:t>叙勲－１</a:t>
            </a:r>
            <a:r>
              <a:rPr lang="en-US" altLang="ja-JP" sz="2800" b="1" u="sng" dirty="0">
                <a:latin typeface="+mn-ea"/>
                <a:ea typeface="+mn-ea"/>
              </a:rPr>
              <a:t>.</a:t>
            </a:r>
            <a:r>
              <a:rPr lang="ja-JP" altLang="en-US" sz="2800" b="1" u="sng" dirty="0">
                <a:latin typeface="+mn-ea"/>
                <a:ea typeface="+mn-ea"/>
              </a:rPr>
              <a:t>春秋の叙勲</a:t>
            </a:r>
            <a:endParaRPr lang="en-US" altLang="ja-JP" sz="2800" b="1" dirty="0">
              <a:latin typeface="+mn-ea"/>
              <a:ea typeface="+mn-ea"/>
            </a:endParaRPr>
          </a:p>
        </p:txBody>
      </p:sp>
      <p:sp>
        <p:nvSpPr>
          <p:cNvPr id="8" name="四角形吹き出し 7"/>
          <p:cNvSpPr/>
          <p:nvPr/>
        </p:nvSpPr>
        <p:spPr>
          <a:xfrm>
            <a:off x="6588125" y="740097"/>
            <a:ext cx="2367764" cy="1752799"/>
          </a:xfrm>
          <a:prstGeom prst="wedgeRectCallout">
            <a:avLst>
              <a:gd name="adj1" fmla="val -61812"/>
              <a:gd name="adj2" fmla="val 68546"/>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latin typeface="メイリオ" panose="020B0604030504040204" pitchFamily="50" charset="-128"/>
                <a:ea typeface="メイリオ" panose="020B0604030504040204" pitchFamily="50" charset="-128"/>
              </a:rPr>
              <a:t>過去に</a:t>
            </a:r>
            <a:r>
              <a:rPr kumimoji="1" lang="ja-JP" altLang="en-US" sz="1600" u="sng" dirty="0">
                <a:latin typeface="メイリオ" panose="020B0604030504040204" pitchFamily="50" charset="-128"/>
                <a:ea typeface="メイリオ" panose="020B0604030504040204" pitchFamily="50" charset="-128"/>
              </a:rPr>
              <a:t>団体功績</a:t>
            </a:r>
            <a:r>
              <a:rPr kumimoji="1" lang="ja-JP" altLang="en-US" sz="1600" dirty="0">
                <a:latin typeface="メイリオ" panose="020B0604030504040204" pitchFamily="50" charset="-128"/>
                <a:ea typeface="メイリオ" panose="020B0604030504040204" pitchFamily="50" charset="-128"/>
              </a:rPr>
              <a:t>で叙勲を受章した歴があれば、栄典評価団体となりますが、無い場合は別途登録が必要になります。</a:t>
            </a:r>
            <a:endParaRPr kumimoji="1" lang="en-US" altLang="ja-JP" sz="1600" dirty="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（詳細は</a:t>
            </a:r>
            <a:r>
              <a:rPr kumimoji="1" lang="ja-JP" altLang="en-US" sz="1600" dirty="0">
                <a:solidFill>
                  <a:schemeClr val="tx1"/>
                </a:solidFill>
                <a:latin typeface="メイリオ" panose="020B0604030504040204" pitchFamily="50" charset="-128"/>
                <a:ea typeface="メイリオ" panose="020B0604030504040204" pitchFamily="50" charset="-128"/>
              </a:rPr>
              <a:t>Ｐ２７参照）</a:t>
            </a:r>
          </a:p>
        </p:txBody>
      </p:sp>
      <p:grpSp>
        <p:nvGrpSpPr>
          <p:cNvPr id="11" name="グループ化 10"/>
          <p:cNvGrpSpPr/>
          <p:nvPr/>
        </p:nvGrpSpPr>
        <p:grpSpPr>
          <a:xfrm>
            <a:off x="7308304" y="86395"/>
            <a:ext cx="1728192" cy="462285"/>
            <a:chOff x="0" y="121620"/>
            <a:chExt cx="3049052" cy="780555"/>
          </a:xfrm>
        </p:grpSpPr>
        <p:sp>
          <p:nvSpPr>
            <p:cNvPr id="12" name="角丸四角形 11"/>
            <p:cNvSpPr/>
            <p:nvPr/>
          </p:nvSpPr>
          <p:spPr>
            <a:xfrm>
              <a:off x="0" y="121620"/>
              <a:ext cx="3049052" cy="780555"/>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ja-JP" altLang="en-US"/>
            </a:p>
          </p:txBody>
        </p:sp>
        <p:sp>
          <p:nvSpPr>
            <p:cNvPr id="13" name="角丸四角形 4"/>
            <p:cNvSpPr txBox="1"/>
            <p:nvPr/>
          </p:nvSpPr>
          <p:spPr>
            <a:xfrm>
              <a:off x="22862" y="144482"/>
              <a:ext cx="3003328" cy="7348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2865" tIns="41910" rIns="62865" bIns="41910" numCol="1" spcCol="1270" anchor="ctr" anchorCtr="0">
              <a:noAutofit/>
            </a:bodyPr>
            <a:lstStyle/>
            <a:p>
              <a:pPr lvl="0" algn="ctr" defTabSz="1466850">
                <a:lnSpc>
                  <a:spcPct val="90000"/>
                </a:lnSpc>
                <a:spcBef>
                  <a:spcPct val="0"/>
                </a:spcBef>
                <a:spcAft>
                  <a:spcPct val="35000"/>
                </a:spcAft>
              </a:pPr>
              <a:r>
                <a:rPr kumimoji="1" lang="ja-JP" altLang="en-US" sz="2000" kern="1200" dirty="0">
                  <a:latin typeface="Meiryo UI" panose="020B0604030504040204" pitchFamily="50" charset="-128"/>
                  <a:ea typeface="Meiryo UI" panose="020B0604030504040204" pitchFamily="50" charset="-128"/>
                </a:rPr>
                <a:t>春秋の叙勲</a:t>
              </a: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6588125" y="6381750"/>
            <a:ext cx="2133600" cy="365125"/>
          </a:xfrm>
        </p:spPr>
        <p:txBody>
          <a:bodyPr/>
          <a:lstStyle/>
          <a:p>
            <a:pPr>
              <a:defRPr/>
            </a:pPr>
            <a:fld id="{86A7EC4A-90B0-4034-A5E6-3A600518B7DA}" type="slidenum">
              <a:rPr lang="ja-JP" altLang="en-US" smtClean="0"/>
              <a:pPr>
                <a:defRPr/>
              </a:pPr>
              <a:t>10</a:t>
            </a:fld>
            <a:endParaRPr lang="ja-JP" altLang="en-US" dirty="0"/>
          </a:p>
        </p:txBody>
      </p:sp>
      <p:sp>
        <p:nvSpPr>
          <p:cNvPr id="7" name="テキスト ボックス 6"/>
          <p:cNvSpPr txBox="1"/>
          <p:nvPr/>
        </p:nvSpPr>
        <p:spPr>
          <a:xfrm>
            <a:off x="0" y="764704"/>
            <a:ext cx="9144000" cy="5810822"/>
          </a:xfrm>
          <a:prstGeom prst="rect">
            <a:avLst/>
          </a:prstGeom>
          <a:noFill/>
        </p:spPr>
        <p:txBody>
          <a:bodyPr>
            <a:spAutoFit/>
          </a:bodyPr>
          <a:lstStyle/>
          <a:p>
            <a:pPr marL="457200" indent="-457200" fontAlgn="auto">
              <a:spcBef>
                <a:spcPct val="20000"/>
              </a:spcBef>
              <a:spcAft>
                <a:spcPts val="0"/>
              </a:spcAft>
              <a:defRPr/>
            </a:pPr>
            <a:r>
              <a:rPr lang="ja-JP" altLang="en-US" sz="2600" b="1" dirty="0">
                <a:latin typeface="+mn-ea"/>
              </a:rPr>
              <a:t>　③</a:t>
            </a:r>
            <a:r>
              <a:rPr lang="ja-JP" altLang="en-US" sz="2600" b="1" u="sng" dirty="0">
                <a:latin typeface="+mn-ea"/>
              </a:rPr>
              <a:t>中堅・中小企業経営者（</a:t>
            </a:r>
            <a:r>
              <a:rPr lang="ja-JP" altLang="en-US" sz="2600" b="1" u="sng" dirty="0">
                <a:solidFill>
                  <a:srgbClr val="FF0000"/>
                </a:solidFill>
                <a:latin typeface="+mn-ea"/>
              </a:rPr>
              <a:t>キラリ</a:t>
            </a:r>
            <a:r>
              <a:rPr lang="ja-JP" altLang="en-US" sz="2600" b="1" u="sng" dirty="0">
                <a:latin typeface="+mn-ea"/>
              </a:rPr>
              <a:t>）</a:t>
            </a:r>
            <a:endParaRPr lang="en-US" altLang="ja-JP" sz="2600" b="1" u="sng" dirty="0">
              <a:latin typeface="+mn-ea"/>
            </a:endParaRPr>
          </a:p>
          <a:p>
            <a:pPr marL="457200" indent="-457200" fontAlgn="auto">
              <a:spcBef>
                <a:spcPct val="20000"/>
              </a:spcBef>
              <a:spcAft>
                <a:spcPts val="0"/>
              </a:spcAft>
              <a:defRPr/>
            </a:pPr>
            <a:r>
              <a:rPr lang="ja-JP" altLang="en-US" sz="2400" b="1" dirty="0">
                <a:latin typeface="+mn-ea"/>
              </a:rPr>
              <a:t>　　</a:t>
            </a:r>
            <a:r>
              <a:rPr lang="ja-JP" altLang="en-US" sz="2200" b="1" dirty="0">
                <a:solidFill>
                  <a:srgbClr val="FF0000"/>
                </a:solidFill>
                <a:latin typeface="+mn-ea"/>
              </a:rPr>
              <a:t>（必須要件）</a:t>
            </a:r>
            <a:r>
              <a:rPr lang="ja-JP" altLang="en-US" sz="2200" b="1" dirty="0">
                <a:latin typeface="+mn-ea"/>
              </a:rPr>
              <a:t>　</a:t>
            </a:r>
            <a:endParaRPr lang="en-US" altLang="ja-JP" sz="2200" b="1" dirty="0">
              <a:latin typeface="+mn-ea"/>
            </a:endParaRPr>
          </a:p>
          <a:p>
            <a:pPr marL="723900" indent="-723900" fontAlgn="auto">
              <a:spcBef>
                <a:spcPct val="20000"/>
              </a:spcBef>
              <a:spcAft>
                <a:spcPts val="0"/>
              </a:spcAft>
              <a:defRPr/>
            </a:pPr>
            <a:r>
              <a:rPr lang="ja-JP" altLang="en-US" sz="2200" b="1" dirty="0">
                <a:latin typeface="+mn-ea"/>
              </a:rPr>
              <a:t>　　○</a:t>
            </a:r>
            <a:r>
              <a:rPr lang="ja-JP" altLang="en-US" sz="2200" b="1" u="sng" dirty="0">
                <a:solidFill>
                  <a:srgbClr val="FF0000"/>
                </a:solidFill>
                <a:latin typeface="+mn-ea"/>
              </a:rPr>
              <a:t>経営トップ（社長、</a:t>
            </a:r>
            <a:r>
              <a:rPr lang="en-US" altLang="ja-JP" sz="2200" b="1" u="sng" dirty="0">
                <a:solidFill>
                  <a:srgbClr val="FF0000"/>
                </a:solidFill>
                <a:latin typeface="+mn-ea"/>
              </a:rPr>
              <a:t>CEO</a:t>
            </a:r>
            <a:r>
              <a:rPr lang="ja-JP" altLang="en-US" sz="2200" b="1" u="sng" dirty="0">
                <a:solidFill>
                  <a:srgbClr val="FF0000"/>
                </a:solidFill>
                <a:latin typeface="+mn-ea"/>
              </a:rPr>
              <a:t>等）</a:t>
            </a:r>
            <a:r>
              <a:rPr lang="ja-JP" altLang="en-US" sz="2200" b="1" u="sng" dirty="0">
                <a:latin typeface="+mn-ea"/>
              </a:rPr>
              <a:t>として</a:t>
            </a:r>
            <a:r>
              <a:rPr lang="ja-JP" altLang="en-US" sz="2200" b="1" u="sng" dirty="0">
                <a:solidFill>
                  <a:srgbClr val="FF0000"/>
                </a:solidFill>
                <a:latin typeface="+mn-ea"/>
              </a:rPr>
              <a:t>自らが技術開発・改良等に携わり</a:t>
            </a:r>
            <a:r>
              <a:rPr lang="ja-JP" altLang="en-US" sz="2200" b="1" dirty="0">
                <a:latin typeface="+mn-ea"/>
              </a:rPr>
              <a:t>、</a:t>
            </a:r>
            <a:r>
              <a:rPr lang="ja-JP" altLang="en-US" sz="2200" b="1" u="sng" dirty="0">
                <a:solidFill>
                  <a:srgbClr val="FF0000"/>
                </a:solidFill>
                <a:latin typeface="+mn-ea"/>
              </a:rPr>
              <a:t>その技術等により会社を伸張</a:t>
            </a:r>
            <a:r>
              <a:rPr lang="ja-JP" altLang="en-US" sz="2200" b="1" dirty="0">
                <a:latin typeface="+mn-ea"/>
              </a:rPr>
              <a:t>させた。</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ja-JP" altLang="en-US" sz="2200" b="1" u="sng" dirty="0">
                <a:solidFill>
                  <a:srgbClr val="FF0000"/>
                </a:solidFill>
                <a:latin typeface="+mn-ea"/>
              </a:rPr>
              <a:t>売上高が５０億円以上</a:t>
            </a:r>
            <a:r>
              <a:rPr lang="ja-JP" altLang="en-US" sz="2200" b="1" dirty="0">
                <a:latin typeface="+mn-ea"/>
              </a:rPr>
              <a:t>。未満の場合は要相談。</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ja-JP" altLang="en-US" sz="2200" b="1" u="sng" dirty="0">
                <a:solidFill>
                  <a:srgbClr val="FF0000"/>
                </a:solidFill>
                <a:latin typeface="+mn-ea"/>
              </a:rPr>
              <a:t>総業務歴が概ね２０年以上</a:t>
            </a:r>
            <a:r>
              <a:rPr lang="ja-JP" altLang="en-US" sz="2200" b="1" dirty="0">
                <a:latin typeface="+mn-ea"/>
              </a:rPr>
              <a:t>、かつ、</a:t>
            </a:r>
            <a:r>
              <a:rPr lang="ja-JP" altLang="en-US" sz="2200" b="1" u="sng" dirty="0">
                <a:solidFill>
                  <a:srgbClr val="FF0000"/>
                </a:solidFill>
                <a:latin typeface="+mn-ea"/>
              </a:rPr>
              <a:t>経営トップ</a:t>
            </a:r>
            <a:r>
              <a:rPr lang="ja-JP" altLang="en-US" sz="2200" b="1" u="sng" dirty="0">
                <a:latin typeface="+mn-ea"/>
              </a:rPr>
              <a:t>として</a:t>
            </a:r>
            <a:r>
              <a:rPr lang="ja-JP" altLang="en-US" sz="2200" b="1" u="sng" dirty="0">
                <a:solidFill>
                  <a:srgbClr val="FF0000"/>
                </a:solidFill>
                <a:latin typeface="+mn-ea"/>
              </a:rPr>
              <a:t>４年以上</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ja-JP" altLang="en-US" sz="2200" b="1" u="sng" dirty="0">
                <a:solidFill>
                  <a:srgbClr val="FF0000"/>
                </a:solidFill>
                <a:latin typeface="+mn-ea"/>
              </a:rPr>
              <a:t>自社製品又は技術が他社に比べ、高い優位性</a:t>
            </a:r>
            <a:r>
              <a:rPr lang="ja-JP" altLang="en-US" sz="2200" b="1" dirty="0">
                <a:latin typeface="+mn-ea"/>
              </a:rPr>
              <a:t>がある。</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en-US" altLang="ja-JP" sz="2200" b="1" dirty="0">
                <a:solidFill>
                  <a:srgbClr val="0070C0"/>
                </a:solidFill>
                <a:latin typeface="+mn-ea"/>
              </a:rPr>
              <a:t>※</a:t>
            </a:r>
            <a:r>
              <a:rPr lang="ja-JP" altLang="en-US" sz="2200" b="1" dirty="0">
                <a:solidFill>
                  <a:srgbClr val="0070C0"/>
                </a:solidFill>
                <a:latin typeface="+mn-ea"/>
              </a:rPr>
              <a:t>第三者による評価資料を提示</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ja-JP" altLang="en-US" sz="2200" b="1" u="sng" dirty="0">
                <a:solidFill>
                  <a:srgbClr val="FF0000"/>
                </a:solidFill>
                <a:latin typeface="+mn-ea"/>
              </a:rPr>
              <a:t>自社製品の市場シェアにおいて、高い優位性</a:t>
            </a:r>
            <a:r>
              <a:rPr lang="ja-JP" altLang="en-US" sz="2200" b="1" dirty="0">
                <a:latin typeface="+mn-ea"/>
              </a:rPr>
              <a:t>がある。</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en-US" altLang="ja-JP" sz="2200" b="1" dirty="0">
                <a:solidFill>
                  <a:srgbClr val="0070C0"/>
                </a:solidFill>
                <a:latin typeface="+mn-ea"/>
              </a:rPr>
              <a:t>※</a:t>
            </a:r>
            <a:r>
              <a:rPr lang="ja-JP" altLang="en-US" sz="2200" b="1" dirty="0">
                <a:solidFill>
                  <a:srgbClr val="0070C0"/>
                </a:solidFill>
                <a:latin typeface="+mn-ea"/>
              </a:rPr>
              <a:t>シェアのデータ資料を提示</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○所属企業の経営トップとしての顕著な功績。</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○推薦時点での業績が黒字である。</a:t>
            </a:r>
          </a:p>
          <a:p>
            <a:pPr marL="457200" indent="-457200" fontAlgn="auto">
              <a:spcBef>
                <a:spcPct val="20000"/>
              </a:spcBef>
              <a:spcAft>
                <a:spcPts val="0"/>
              </a:spcAft>
              <a:defRPr/>
            </a:pPr>
            <a:r>
              <a:rPr lang="ja-JP" altLang="en-US" sz="2200" b="1" dirty="0">
                <a:latin typeface="+mn-ea"/>
              </a:rPr>
              <a:t>　　○書類作成等に</a:t>
            </a:r>
            <a:r>
              <a:rPr lang="ja-JP" altLang="en-US" sz="2200" b="1" u="sng" dirty="0">
                <a:solidFill>
                  <a:srgbClr val="FF0000"/>
                </a:solidFill>
                <a:latin typeface="+mn-ea"/>
              </a:rPr>
              <a:t>十分な協力体制（企業・団体）</a:t>
            </a:r>
            <a:r>
              <a:rPr lang="ja-JP" altLang="en-US" sz="2200" b="1" dirty="0">
                <a:latin typeface="+mn-ea"/>
              </a:rPr>
              <a:t>が得られること、</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ja-JP" altLang="en-US" sz="2200" b="1" dirty="0">
                <a:solidFill>
                  <a:srgbClr val="0070C0"/>
                </a:solidFill>
                <a:latin typeface="+mn-ea"/>
              </a:rPr>
              <a:t>経済産業大臣等の表彰を受けている</a:t>
            </a:r>
            <a:r>
              <a:rPr lang="ja-JP" altLang="en-US" sz="2200" b="1" dirty="0">
                <a:latin typeface="+mn-ea"/>
              </a:rPr>
              <a:t>ことが</a:t>
            </a:r>
            <a:r>
              <a:rPr lang="ja-JP" altLang="en-US" sz="2200" b="1" dirty="0">
                <a:solidFill>
                  <a:srgbClr val="0070C0"/>
                </a:solidFill>
                <a:latin typeface="+mn-ea"/>
              </a:rPr>
              <a:t>望ましい</a:t>
            </a:r>
            <a:r>
              <a:rPr lang="ja-JP" altLang="en-US" sz="2200" b="1" dirty="0">
                <a:latin typeface="+mn-ea"/>
              </a:rPr>
              <a:t>。</a:t>
            </a:r>
            <a:endParaRPr lang="en-US" altLang="ja-JP" sz="2200" b="1" dirty="0">
              <a:latin typeface="+mn-ea"/>
            </a:endParaRPr>
          </a:p>
        </p:txBody>
      </p:sp>
      <p:sp>
        <p:nvSpPr>
          <p:cNvPr id="6" name="テキスト ボックス 5"/>
          <p:cNvSpPr txBox="1"/>
          <p:nvPr/>
        </p:nvSpPr>
        <p:spPr>
          <a:xfrm>
            <a:off x="-1950" y="105355"/>
            <a:ext cx="9144000" cy="522288"/>
          </a:xfrm>
          <a:prstGeom prst="rect">
            <a:avLst/>
          </a:prstGeom>
          <a:noFill/>
        </p:spPr>
        <p:txBody>
          <a:bodyPr>
            <a:spAutoFit/>
          </a:bodyPr>
          <a:lstStyle/>
          <a:p>
            <a:pPr marL="457200" indent="-457200" algn="ctr" fontAlgn="auto">
              <a:spcBef>
                <a:spcPct val="20000"/>
              </a:spcBef>
              <a:spcAft>
                <a:spcPts val="0"/>
              </a:spcAft>
              <a:defRPr/>
            </a:pPr>
            <a:r>
              <a:rPr lang="ja-JP" altLang="en-US" sz="2800" b="1" u="sng" dirty="0">
                <a:latin typeface="+mn-ea"/>
                <a:ea typeface="+mn-ea"/>
              </a:rPr>
              <a:t>　</a:t>
            </a:r>
            <a:r>
              <a:rPr lang="en-US" altLang="ja-JP" sz="2800" b="1" u="sng" dirty="0">
                <a:latin typeface="+mn-ea"/>
                <a:ea typeface="+mn-ea"/>
              </a:rPr>
              <a:t>Ⅰ.</a:t>
            </a:r>
            <a:r>
              <a:rPr lang="ja-JP" altLang="en-US" sz="2800" b="1" u="sng" dirty="0">
                <a:latin typeface="+mn-ea"/>
                <a:ea typeface="+mn-ea"/>
              </a:rPr>
              <a:t>叙勲－１</a:t>
            </a:r>
            <a:r>
              <a:rPr lang="en-US" altLang="ja-JP" sz="2800" b="1" u="sng" dirty="0">
                <a:latin typeface="+mn-ea"/>
                <a:ea typeface="+mn-ea"/>
              </a:rPr>
              <a:t>.</a:t>
            </a:r>
            <a:r>
              <a:rPr lang="ja-JP" altLang="en-US" sz="2800" b="1" u="sng" dirty="0">
                <a:latin typeface="+mn-ea"/>
                <a:ea typeface="+mn-ea"/>
              </a:rPr>
              <a:t>春秋の叙勲</a:t>
            </a:r>
            <a:endParaRPr lang="en-US" altLang="ja-JP" sz="2800" b="1" dirty="0">
              <a:latin typeface="+mn-ea"/>
              <a:ea typeface="+mn-ea"/>
            </a:endParaRPr>
          </a:p>
        </p:txBody>
      </p:sp>
      <p:grpSp>
        <p:nvGrpSpPr>
          <p:cNvPr id="8" name="グループ化 7"/>
          <p:cNvGrpSpPr/>
          <p:nvPr/>
        </p:nvGrpSpPr>
        <p:grpSpPr>
          <a:xfrm>
            <a:off x="7308304" y="86395"/>
            <a:ext cx="1728192" cy="462285"/>
            <a:chOff x="0" y="121620"/>
            <a:chExt cx="3049052" cy="780555"/>
          </a:xfrm>
        </p:grpSpPr>
        <p:sp>
          <p:nvSpPr>
            <p:cNvPr id="9" name="角丸四角形 8"/>
            <p:cNvSpPr/>
            <p:nvPr/>
          </p:nvSpPr>
          <p:spPr>
            <a:xfrm>
              <a:off x="0" y="121620"/>
              <a:ext cx="3049052" cy="780555"/>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ja-JP" altLang="en-US"/>
            </a:p>
          </p:txBody>
        </p:sp>
        <p:sp>
          <p:nvSpPr>
            <p:cNvPr id="10" name="角丸四角形 4"/>
            <p:cNvSpPr txBox="1"/>
            <p:nvPr/>
          </p:nvSpPr>
          <p:spPr>
            <a:xfrm>
              <a:off x="22862" y="144482"/>
              <a:ext cx="3003328" cy="7348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2865" tIns="41910" rIns="62865" bIns="41910" numCol="1" spcCol="1270" anchor="ctr" anchorCtr="0">
              <a:noAutofit/>
            </a:bodyPr>
            <a:lstStyle/>
            <a:p>
              <a:pPr lvl="0" algn="ctr" defTabSz="1466850">
                <a:lnSpc>
                  <a:spcPct val="90000"/>
                </a:lnSpc>
                <a:spcBef>
                  <a:spcPct val="0"/>
                </a:spcBef>
                <a:spcAft>
                  <a:spcPct val="35000"/>
                </a:spcAft>
              </a:pPr>
              <a:r>
                <a:rPr kumimoji="1" lang="ja-JP" altLang="en-US" sz="2000" kern="1200" dirty="0">
                  <a:latin typeface="Meiryo UI" panose="020B0604030504040204" pitchFamily="50" charset="-128"/>
                  <a:ea typeface="Meiryo UI" panose="020B0604030504040204" pitchFamily="50" charset="-128"/>
                </a:rPr>
                <a:t>春秋の叙勲</a:t>
              </a: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6588125" y="6381750"/>
            <a:ext cx="2133600" cy="365125"/>
          </a:xfrm>
        </p:spPr>
        <p:txBody>
          <a:bodyPr/>
          <a:lstStyle/>
          <a:p>
            <a:pPr>
              <a:defRPr/>
            </a:pPr>
            <a:fld id="{86A7EC4A-90B0-4034-A5E6-3A600518B7DA}" type="slidenum">
              <a:rPr lang="ja-JP" altLang="en-US" smtClean="0"/>
              <a:pPr>
                <a:defRPr/>
              </a:pPr>
              <a:t>11</a:t>
            </a:fld>
            <a:endParaRPr lang="ja-JP" altLang="en-US" dirty="0"/>
          </a:p>
        </p:txBody>
      </p:sp>
      <p:sp>
        <p:nvSpPr>
          <p:cNvPr id="7" name="テキスト ボックス 6"/>
          <p:cNvSpPr txBox="1"/>
          <p:nvPr/>
        </p:nvSpPr>
        <p:spPr>
          <a:xfrm>
            <a:off x="0" y="1052513"/>
            <a:ext cx="9144000" cy="5035225"/>
          </a:xfrm>
          <a:prstGeom prst="rect">
            <a:avLst/>
          </a:prstGeom>
          <a:noFill/>
        </p:spPr>
        <p:txBody>
          <a:bodyPr>
            <a:spAutoFit/>
          </a:bodyPr>
          <a:lstStyle/>
          <a:p>
            <a:pPr marL="457200" indent="-457200" fontAlgn="auto">
              <a:spcBef>
                <a:spcPct val="20000"/>
              </a:spcBef>
              <a:spcAft>
                <a:spcPts val="0"/>
              </a:spcAft>
              <a:defRPr/>
            </a:pPr>
            <a:r>
              <a:rPr lang="ja-JP" altLang="en-US" sz="2600" b="1" dirty="0">
                <a:latin typeface="+mn-ea"/>
              </a:rPr>
              <a:t>　④中堅・中小企業経営者（</a:t>
            </a:r>
            <a:r>
              <a:rPr lang="ja-JP" altLang="en-US" sz="2600" b="1" u="sng" dirty="0">
                <a:solidFill>
                  <a:srgbClr val="FF0000"/>
                </a:solidFill>
                <a:latin typeface="+mn-ea"/>
              </a:rPr>
              <a:t>１００年企業</a:t>
            </a:r>
            <a:r>
              <a:rPr lang="ja-JP" altLang="en-US" sz="2600" b="1" u="sng" dirty="0">
                <a:latin typeface="+mn-ea"/>
              </a:rPr>
              <a:t>）</a:t>
            </a:r>
            <a:r>
              <a:rPr lang="ja-JP" altLang="en-US" sz="2600" b="1" dirty="0">
                <a:latin typeface="+mn-ea"/>
              </a:rPr>
              <a:t>　</a:t>
            </a:r>
            <a:endParaRPr lang="en-US" altLang="ja-JP" sz="2600" b="1" dirty="0">
              <a:latin typeface="+mn-ea"/>
            </a:endParaRPr>
          </a:p>
          <a:p>
            <a:pPr marL="457200" indent="-457200" fontAlgn="auto">
              <a:spcBef>
                <a:spcPct val="20000"/>
              </a:spcBef>
              <a:spcAft>
                <a:spcPts val="0"/>
              </a:spcAft>
              <a:defRPr/>
            </a:pPr>
            <a:r>
              <a:rPr lang="ja-JP" altLang="en-US" sz="2600" b="1" dirty="0">
                <a:latin typeface="+mn-ea"/>
              </a:rPr>
              <a:t>　　</a:t>
            </a:r>
            <a:r>
              <a:rPr lang="ja-JP" altLang="en-US" sz="2200" b="1" dirty="0">
                <a:solidFill>
                  <a:srgbClr val="FF0000"/>
                </a:solidFill>
                <a:latin typeface="+mn-ea"/>
              </a:rPr>
              <a:t>（必須要件）</a:t>
            </a:r>
            <a:r>
              <a:rPr lang="ja-JP" altLang="en-US" sz="2200" b="1" dirty="0">
                <a:latin typeface="+mn-ea"/>
              </a:rPr>
              <a:t>　</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ja-JP" altLang="en-US" sz="2200" b="1" u="sng" dirty="0">
                <a:solidFill>
                  <a:srgbClr val="FF0000"/>
                </a:solidFill>
                <a:latin typeface="+mn-ea"/>
              </a:rPr>
              <a:t>創業から１００年以上存続</a:t>
            </a:r>
            <a:r>
              <a:rPr lang="ja-JP" altLang="en-US" sz="2200" b="1" u="sng" dirty="0">
                <a:latin typeface="+mn-ea"/>
              </a:rPr>
              <a:t>の企業</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en-US" altLang="ja-JP" b="1" dirty="0">
                <a:latin typeface="+mn-ea"/>
              </a:rPr>
              <a:t>※</a:t>
            </a:r>
            <a:r>
              <a:rPr lang="ja-JP" altLang="en-US" b="1" dirty="0">
                <a:latin typeface="+mn-ea"/>
              </a:rPr>
              <a:t>１００年を証明する資料を添付。</a:t>
            </a:r>
            <a:endParaRPr lang="en-US" altLang="ja-JP" b="1" dirty="0">
              <a:latin typeface="+mn-ea"/>
            </a:endParaRPr>
          </a:p>
          <a:p>
            <a:pPr marL="457200" indent="-457200" fontAlgn="auto">
              <a:spcBef>
                <a:spcPct val="20000"/>
              </a:spcBef>
              <a:spcAft>
                <a:spcPts val="0"/>
              </a:spcAft>
              <a:defRPr/>
            </a:pPr>
            <a:r>
              <a:rPr lang="ja-JP" altLang="en-US" sz="2200" b="1" dirty="0">
                <a:latin typeface="+mn-ea"/>
              </a:rPr>
              <a:t>　　○</a:t>
            </a:r>
            <a:r>
              <a:rPr lang="ja-JP" altLang="en-US" sz="2200" b="1" u="sng" dirty="0">
                <a:solidFill>
                  <a:srgbClr val="FF0000"/>
                </a:solidFill>
                <a:latin typeface="+mn-ea"/>
              </a:rPr>
              <a:t>企業存続の観点から評価に値する取組</a:t>
            </a:r>
            <a:r>
              <a:rPr lang="ja-JP" altLang="en-US" sz="2200" b="1" dirty="0">
                <a:latin typeface="+mn-ea"/>
              </a:rPr>
              <a:t>がある。</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en-US" altLang="ja-JP" b="1" dirty="0">
                <a:latin typeface="+mn-ea"/>
              </a:rPr>
              <a:t>※</a:t>
            </a:r>
            <a:r>
              <a:rPr lang="ja-JP" altLang="en-US" b="1" dirty="0">
                <a:latin typeface="+mn-ea"/>
              </a:rPr>
              <a:t>経営革新や新規事業への取組、経営危機の克服など。</a:t>
            </a:r>
            <a:endParaRPr lang="en-US" altLang="ja-JP" b="1" dirty="0">
              <a:latin typeface="+mn-ea"/>
            </a:endParaRPr>
          </a:p>
          <a:p>
            <a:pPr marL="457200" indent="-457200" fontAlgn="auto">
              <a:spcBef>
                <a:spcPct val="20000"/>
              </a:spcBef>
              <a:spcAft>
                <a:spcPts val="0"/>
              </a:spcAft>
              <a:defRPr/>
            </a:pPr>
            <a:r>
              <a:rPr lang="ja-JP" altLang="en-US" sz="2200" b="1" dirty="0">
                <a:latin typeface="+mn-ea"/>
              </a:rPr>
              <a:t>　　○</a:t>
            </a:r>
            <a:r>
              <a:rPr lang="ja-JP" altLang="en-US" sz="2200" b="1" u="sng" dirty="0">
                <a:solidFill>
                  <a:srgbClr val="FF0000"/>
                </a:solidFill>
                <a:latin typeface="+mn-ea"/>
              </a:rPr>
              <a:t>総業務歴が概ね３０年以上</a:t>
            </a:r>
            <a:r>
              <a:rPr lang="ja-JP" altLang="en-US" sz="2200" b="1" dirty="0">
                <a:latin typeface="+mn-ea"/>
              </a:rPr>
              <a:t>、かつ、</a:t>
            </a:r>
            <a:r>
              <a:rPr lang="ja-JP" altLang="en-US" sz="2200" b="1" u="sng" dirty="0">
                <a:solidFill>
                  <a:srgbClr val="FF0000"/>
                </a:solidFill>
                <a:latin typeface="+mn-ea"/>
              </a:rPr>
              <a:t>経営トップ（社長、</a:t>
            </a:r>
            <a:r>
              <a:rPr lang="en-US" altLang="ja-JP" sz="2200" b="1" u="sng" dirty="0">
                <a:solidFill>
                  <a:srgbClr val="FF0000"/>
                </a:solidFill>
                <a:latin typeface="+mn-ea"/>
              </a:rPr>
              <a:t>CEO</a:t>
            </a:r>
            <a:r>
              <a:rPr lang="ja-JP" altLang="en-US" sz="2200" b="1" u="sng" dirty="0">
                <a:solidFill>
                  <a:srgbClr val="FF0000"/>
                </a:solidFill>
                <a:latin typeface="+mn-ea"/>
              </a:rPr>
              <a:t>等）</a:t>
            </a:r>
            <a:r>
              <a:rPr lang="ja-JP" altLang="en-US" sz="2200" b="1" u="sng" dirty="0">
                <a:latin typeface="+mn-ea"/>
              </a:rPr>
              <a:t>として</a:t>
            </a:r>
            <a:endParaRPr lang="en-US" altLang="ja-JP" sz="2200" b="1" u="sng" dirty="0">
              <a:latin typeface="+mn-ea"/>
            </a:endParaRPr>
          </a:p>
          <a:p>
            <a:pPr marL="457200" indent="-457200" fontAlgn="auto">
              <a:spcBef>
                <a:spcPct val="20000"/>
              </a:spcBef>
              <a:spcAft>
                <a:spcPts val="0"/>
              </a:spcAft>
              <a:defRPr/>
            </a:pPr>
            <a:r>
              <a:rPr lang="ja-JP" altLang="en-US" sz="2200" b="1" dirty="0">
                <a:solidFill>
                  <a:srgbClr val="FF0000"/>
                </a:solidFill>
                <a:latin typeface="+mn-ea"/>
              </a:rPr>
              <a:t>　　　 </a:t>
            </a:r>
            <a:r>
              <a:rPr lang="ja-JP" altLang="en-US" sz="2200" b="1" u="sng" dirty="0">
                <a:solidFill>
                  <a:srgbClr val="FF0000"/>
                </a:solidFill>
                <a:latin typeface="+mn-ea"/>
              </a:rPr>
              <a:t>１０年以上</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○推薦の時点で業績が黒字である。</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ja-JP" altLang="en-US" sz="2200" b="1" u="sng" dirty="0">
                <a:solidFill>
                  <a:srgbClr val="FF0000"/>
                </a:solidFill>
                <a:latin typeface="+mn-ea"/>
              </a:rPr>
              <a:t>経済産業大臣又は都道府県知事</a:t>
            </a:r>
            <a:r>
              <a:rPr lang="ja-JP" altLang="en-US" sz="2200" b="1" dirty="0">
                <a:latin typeface="+mn-ea"/>
              </a:rPr>
              <a:t>から企業活動１００年以上や</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産業振興関連の</a:t>
            </a:r>
            <a:r>
              <a:rPr lang="ja-JP" altLang="en-US" sz="2200" b="1" u="sng" dirty="0">
                <a:solidFill>
                  <a:srgbClr val="FF0000"/>
                </a:solidFill>
                <a:latin typeface="+mn-ea"/>
              </a:rPr>
              <a:t>表彰歴</a:t>
            </a:r>
            <a:r>
              <a:rPr lang="ja-JP" altLang="en-US" sz="2200" b="1" dirty="0">
                <a:latin typeface="+mn-ea"/>
              </a:rPr>
              <a:t>がある。</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○書類作成等に</a:t>
            </a:r>
            <a:r>
              <a:rPr lang="ja-JP" altLang="en-US" sz="2200" b="1" u="sng" dirty="0">
                <a:solidFill>
                  <a:srgbClr val="FF0000"/>
                </a:solidFill>
                <a:latin typeface="+mn-ea"/>
              </a:rPr>
              <a:t>十分な協力体制（企業・団体）</a:t>
            </a:r>
            <a:r>
              <a:rPr lang="ja-JP" altLang="en-US" sz="2200" b="1" dirty="0">
                <a:latin typeface="+mn-ea"/>
              </a:rPr>
              <a:t>が得られることが望ましい。</a:t>
            </a:r>
            <a:endParaRPr lang="en-US" altLang="ja-JP" sz="2200" b="1" dirty="0">
              <a:latin typeface="+mn-ea"/>
            </a:endParaRPr>
          </a:p>
        </p:txBody>
      </p:sp>
      <p:sp>
        <p:nvSpPr>
          <p:cNvPr id="6" name="テキスト ボックス 5"/>
          <p:cNvSpPr txBox="1"/>
          <p:nvPr/>
        </p:nvSpPr>
        <p:spPr>
          <a:xfrm>
            <a:off x="-22225" y="333375"/>
            <a:ext cx="9144000" cy="522288"/>
          </a:xfrm>
          <a:prstGeom prst="rect">
            <a:avLst/>
          </a:prstGeom>
          <a:noFill/>
        </p:spPr>
        <p:txBody>
          <a:bodyPr>
            <a:spAutoFit/>
          </a:bodyPr>
          <a:lstStyle/>
          <a:p>
            <a:pPr marL="457200" indent="-457200" algn="ctr" fontAlgn="auto">
              <a:spcBef>
                <a:spcPct val="20000"/>
              </a:spcBef>
              <a:spcAft>
                <a:spcPts val="0"/>
              </a:spcAft>
              <a:defRPr/>
            </a:pPr>
            <a:r>
              <a:rPr lang="ja-JP" altLang="en-US" sz="2800" b="1" u="sng" dirty="0">
                <a:latin typeface="+mn-ea"/>
                <a:ea typeface="+mn-ea"/>
              </a:rPr>
              <a:t>　</a:t>
            </a:r>
            <a:r>
              <a:rPr lang="en-US" altLang="ja-JP" sz="2800" b="1" u="sng" dirty="0">
                <a:latin typeface="+mn-ea"/>
                <a:ea typeface="+mn-ea"/>
              </a:rPr>
              <a:t>Ⅰ.</a:t>
            </a:r>
            <a:r>
              <a:rPr lang="ja-JP" altLang="en-US" sz="2800" b="1" u="sng" dirty="0">
                <a:latin typeface="+mn-ea"/>
                <a:ea typeface="+mn-ea"/>
              </a:rPr>
              <a:t>叙勲－１</a:t>
            </a:r>
            <a:r>
              <a:rPr lang="en-US" altLang="ja-JP" sz="2800" b="1" u="sng" dirty="0">
                <a:latin typeface="+mn-ea"/>
                <a:ea typeface="+mn-ea"/>
              </a:rPr>
              <a:t>.</a:t>
            </a:r>
            <a:r>
              <a:rPr lang="ja-JP" altLang="en-US" sz="2800" b="1" u="sng" dirty="0">
                <a:latin typeface="+mn-ea"/>
                <a:ea typeface="+mn-ea"/>
              </a:rPr>
              <a:t>春秋の叙勲</a:t>
            </a:r>
            <a:endParaRPr lang="en-US" altLang="ja-JP" sz="2800" b="1" dirty="0">
              <a:latin typeface="+mn-ea"/>
              <a:ea typeface="+mn-ea"/>
            </a:endParaRPr>
          </a:p>
        </p:txBody>
      </p:sp>
      <p:grpSp>
        <p:nvGrpSpPr>
          <p:cNvPr id="8" name="グループ化 7"/>
          <p:cNvGrpSpPr/>
          <p:nvPr/>
        </p:nvGrpSpPr>
        <p:grpSpPr>
          <a:xfrm>
            <a:off x="7308304" y="86395"/>
            <a:ext cx="1728192" cy="462285"/>
            <a:chOff x="0" y="121620"/>
            <a:chExt cx="3049052" cy="780555"/>
          </a:xfrm>
        </p:grpSpPr>
        <p:sp>
          <p:nvSpPr>
            <p:cNvPr id="9" name="角丸四角形 8"/>
            <p:cNvSpPr/>
            <p:nvPr/>
          </p:nvSpPr>
          <p:spPr>
            <a:xfrm>
              <a:off x="0" y="121620"/>
              <a:ext cx="3049052" cy="780555"/>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ja-JP" altLang="en-US"/>
            </a:p>
          </p:txBody>
        </p:sp>
        <p:sp>
          <p:nvSpPr>
            <p:cNvPr id="10" name="角丸四角形 4"/>
            <p:cNvSpPr txBox="1"/>
            <p:nvPr/>
          </p:nvSpPr>
          <p:spPr>
            <a:xfrm>
              <a:off x="22862" y="144482"/>
              <a:ext cx="3003328" cy="7348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2865" tIns="41910" rIns="62865" bIns="41910" numCol="1" spcCol="1270" anchor="ctr" anchorCtr="0">
              <a:noAutofit/>
            </a:bodyPr>
            <a:lstStyle/>
            <a:p>
              <a:pPr lvl="0" algn="ctr" defTabSz="1466850">
                <a:lnSpc>
                  <a:spcPct val="90000"/>
                </a:lnSpc>
                <a:spcBef>
                  <a:spcPct val="0"/>
                </a:spcBef>
                <a:spcAft>
                  <a:spcPct val="35000"/>
                </a:spcAft>
              </a:pPr>
              <a:r>
                <a:rPr kumimoji="1" lang="ja-JP" altLang="en-US" sz="2000" kern="1200" dirty="0">
                  <a:latin typeface="Meiryo UI" panose="020B0604030504040204" pitchFamily="50" charset="-128"/>
                  <a:ea typeface="Meiryo UI" panose="020B0604030504040204" pitchFamily="50" charset="-128"/>
                </a:rPr>
                <a:t>春秋の叙勲</a:t>
              </a:r>
            </a:p>
          </p:txBody>
        </p:sp>
      </p:grpSp>
    </p:spTree>
    <p:extLst>
      <p:ext uri="{BB962C8B-B14F-4D97-AF65-F5344CB8AC3E}">
        <p14:creationId xmlns:p14="http://schemas.microsoft.com/office/powerpoint/2010/main" val="1217157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6588125" y="6381750"/>
            <a:ext cx="2133600" cy="365125"/>
          </a:xfrm>
        </p:spPr>
        <p:txBody>
          <a:bodyPr/>
          <a:lstStyle/>
          <a:p>
            <a:pPr>
              <a:defRPr/>
            </a:pPr>
            <a:fld id="{86A7EC4A-90B0-4034-A5E6-3A600518B7DA}" type="slidenum">
              <a:rPr lang="ja-JP" altLang="en-US" smtClean="0"/>
              <a:pPr>
                <a:defRPr/>
              </a:pPr>
              <a:t>12</a:t>
            </a:fld>
            <a:endParaRPr lang="ja-JP" altLang="en-US" dirty="0"/>
          </a:p>
        </p:txBody>
      </p:sp>
      <p:sp>
        <p:nvSpPr>
          <p:cNvPr id="7" name="テキスト ボックス 6"/>
          <p:cNvSpPr txBox="1"/>
          <p:nvPr/>
        </p:nvSpPr>
        <p:spPr>
          <a:xfrm>
            <a:off x="-106950" y="677847"/>
            <a:ext cx="9144000" cy="6180153"/>
          </a:xfrm>
          <a:prstGeom prst="rect">
            <a:avLst/>
          </a:prstGeom>
          <a:noFill/>
        </p:spPr>
        <p:txBody>
          <a:bodyPr>
            <a:spAutoFit/>
          </a:bodyPr>
          <a:lstStyle/>
          <a:p>
            <a:pPr marL="457200" indent="-457200" fontAlgn="auto">
              <a:spcBef>
                <a:spcPct val="20000"/>
              </a:spcBef>
              <a:spcAft>
                <a:spcPts val="0"/>
              </a:spcAft>
              <a:defRPr/>
            </a:pPr>
            <a:r>
              <a:rPr lang="ja-JP" altLang="en-US" sz="2600" b="1" dirty="0">
                <a:latin typeface="+mn-ea"/>
              </a:rPr>
              <a:t>　⑤中堅・中小企業経営者</a:t>
            </a:r>
            <a:r>
              <a:rPr lang="ja-JP" altLang="en-US" sz="2600" b="1" u="sng" dirty="0">
                <a:latin typeface="+mn-ea"/>
              </a:rPr>
              <a:t>（</a:t>
            </a:r>
            <a:r>
              <a:rPr lang="ja-JP" altLang="en-US" sz="2600" b="1" u="sng" dirty="0">
                <a:solidFill>
                  <a:srgbClr val="FF0000"/>
                </a:solidFill>
                <a:latin typeface="+mn-ea"/>
              </a:rPr>
              <a:t>地域経済牽引企業</a:t>
            </a:r>
            <a:r>
              <a:rPr lang="ja-JP" altLang="en-US" sz="2600" b="1" u="sng" dirty="0">
                <a:latin typeface="+mn-ea"/>
              </a:rPr>
              <a:t>）</a:t>
            </a:r>
            <a:endParaRPr lang="en-US" altLang="ja-JP" sz="2600" b="1" u="sng" dirty="0">
              <a:latin typeface="+mn-ea"/>
            </a:endParaRPr>
          </a:p>
          <a:p>
            <a:pPr marL="457200" indent="-457200" fontAlgn="auto">
              <a:spcBef>
                <a:spcPct val="20000"/>
              </a:spcBef>
              <a:spcAft>
                <a:spcPts val="0"/>
              </a:spcAft>
              <a:defRPr/>
            </a:pPr>
            <a:r>
              <a:rPr lang="ja-JP" altLang="en-US" sz="1600" b="1" dirty="0">
                <a:latin typeface="+mn-ea"/>
              </a:rPr>
              <a:t>　</a:t>
            </a:r>
            <a:r>
              <a:rPr lang="en-US" altLang="ja-JP" sz="1600" b="1" dirty="0">
                <a:latin typeface="+mn-ea"/>
              </a:rPr>
              <a:t> </a:t>
            </a:r>
            <a:r>
              <a:rPr lang="ja-JP" altLang="en-US" sz="1600" b="1" dirty="0">
                <a:latin typeface="+mn-ea"/>
              </a:rPr>
              <a:t>　　　</a:t>
            </a:r>
            <a:r>
              <a:rPr lang="en-US" altLang="ja-JP" sz="1600" b="1" dirty="0">
                <a:solidFill>
                  <a:srgbClr val="0070C0"/>
                </a:solidFill>
                <a:latin typeface="+mn-ea"/>
              </a:rPr>
              <a:t>※</a:t>
            </a:r>
            <a:r>
              <a:rPr lang="ja-JP" altLang="en-US" sz="1600" b="1" dirty="0">
                <a:solidFill>
                  <a:srgbClr val="0070C0"/>
                </a:solidFill>
                <a:latin typeface="+mn-ea"/>
              </a:rPr>
              <a:t>（原則地域Ｇとりまとめ）</a:t>
            </a:r>
            <a:endParaRPr lang="en-US" altLang="ja-JP" sz="1600" b="1" u="sng" dirty="0">
              <a:solidFill>
                <a:srgbClr val="0070C0"/>
              </a:solidFill>
              <a:latin typeface="+mn-ea"/>
            </a:endParaRPr>
          </a:p>
          <a:p>
            <a:pPr marL="457200" indent="-457200" fontAlgn="auto">
              <a:spcBef>
                <a:spcPct val="20000"/>
              </a:spcBef>
              <a:spcAft>
                <a:spcPts val="0"/>
              </a:spcAft>
              <a:defRPr/>
            </a:pPr>
            <a:r>
              <a:rPr lang="ja-JP" altLang="en-US" sz="2200" b="1" dirty="0">
                <a:latin typeface="+mn-ea"/>
              </a:rPr>
              <a:t>　　</a:t>
            </a:r>
            <a:r>
              <a:rPr lang="ja-JP" altLang="en-US" sz="2200" b="1" dirty="0">
                <a:solidFill>
                  <a:srgbClr val="FF0000"/>
                </a:solidFill>
                <a:latin typeface="+mn-ea"/>
              </a:rPr>
              <a:t>（必須要件）</a:t>
            </a:r>
            <a:r>
              <a:rPr lang="ja-JP" altLang="en-US" sz="2200" b="1" dirty="0">
                <a:latin typeface="+mn-ea"/>
              </a:rPr>
              <a:t>　　　　　　　　　　　　　　　　　　　　　</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ja-JP" altLang="en-US" sz="2200" b="1" u="sng" dirty="0">
                <a:solidFill>
                  <a:srgbClr val="FF0000"/>
                </a:solidFill>
                <a:latin typeface="+mn-ea"/>
              </a:rPr>
              <a:t>地域経済を牽引する能力を有する企業（①又は②）</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400" b="1" dirty="0">
                <a:latin typeface="+mn-ea"/>
              </a:rPr>
              <a:t>　　　</a:t>
            </a:r>
            <a:r>
              <a:rPr lang="ja-JP" altLang="en-US" sz="2000" b="1" dirty="0">
                <a:solidFill>
                  <a:srgbClr val="FF0000"/>
                </a:solidFill>
                <a:latin typeface="+mn-ea"/>
              </a:rPr>
              <a:t>①</a:t>
            </a:r>
            <a:r>
              <a:rPr lang="ja-JP" altLang="en-US" sz="2000" b="1" u="sng" dirty="0">
                <a:solidFill>
                  <a:srgbClr val="FF0000"/>
                </a:solidFill>
                <a:latin typeface="+mn-ea"/>
              </a:rPr>
              <a:t>優れた技術等有する企業</a:t>
            </a:r>
            <a:r>
              <a:rPr lang="ja-JP" altLang="en-US" sz="2000" b="1" dirty="0">
                <a:latin typeface="+mn-ea"/>
              </a:rPr>
              <a:t>として</a:t>
            </a:r>
            <a:r>
              <a:rPr lang="ja-JP" altLang="en-US" sz="2000" b="1" u="sng" dirty="0">
                <a:solidFill>
                  <a:srgbClr val="FF0000"/>
                </a:solidFill>
                <a:latin typeface="+mn-ea"/>
              </a:rPr>
              <a:t>国から認定</a:t>
            </a:r>
            <a:r>
              <a:rPr lang="ja-JP" altLang="en-US" sz="2000" b="1" dirty="0">
                <a:latin typeface="+mn-ea"/>
              </a:rPr>
              <a:t>等を受けた企業</a:t>
            </a:r>
            <a:endParaRPr lang="en-US" altLang="ja-JP" sz="2000" b="1" dirty="0">
              <a:latin typeface="+mn-ea"/>
            </a:endParaRPr>
          </a:p>
          <a:p>
            <a:pPr marL="457200" indent="-457200" fontAlgn="auto">
              <a:spcBef>
                <a:spcPct val="20000"/>
              </a:spcBef>
              <a:spcAft>
                <a:spcPts val="0"/>
              </a:spcAft>
              <a:defRPr/>
            </a:pPr>
            <a:r>
              <a:rPr lang="ja-JP" altLang="en-US" sz="1600" b="1" dirty="0">
                <a:latin typeface="+mn-ea"/>
              </a:rPr>
              <a:t>　　　　　　</a:t>
            </a:r>
            <a:r>
              <a:rPr lang="en-US" altLang="ja-JP" sz="1600" b="1" dirty="0">
                <a:latin typeface="+mn-ea"/>
              </a:rPr>
              <a:t>※GNT</a:t>
            </a:r>
            <a:r>
              <a:rPr lang="ja-JP" altLang="en-US" sz="1600" b="1" dirty="0">
                <a:latin typeface="+mn-ea"/>
              </a:rPr>
              <a:t>１００選、攻めのＩＴ経営中小企業１００選、ものづくり日本大賞、日本サービス大賞、</a:t>
            </a:r>
            <a:endParaRPr lang="en-US" altLang="ja-JP" sz="1600" b="1" dirty="0">
              <a:latin typeface="+mn-ea"/>
            </a:endParaRPr>
          </a:p>
          <a:p>
            <a:pPr marL="457200" indent="-457200" fontAlgn="auto">
              <a:spcBef>
                <a:spcPct val="20000"/>
              </a:spcBef>
              <a:spcAft>
                <a:spcPts val="0"/>
              </a:spcAft>
              <a:defRPr/>
            </a:pPr>
            <a:r>
              <a:rPr lang="ja-JP" altLang="en-US" sz="1600" b="1" dirty="0">
                <a:latin typeface="+mn-ea"/>
              </a:rPr>
              <a:t>　　　　　　　ダイバーシティ経営企業１００選、新・ダイバーシティ経営企業１００選、地域未来牽引企業</a:t>
            </a:r>
            <a:endParaRPr lang="en-US" altLang="ja-JP" sz="1600" b="1" dirty="0">
              <a:latin typeface="+mn-ea"/>
            </a:endParaRPr>
          </a:p>
          <a:p>
            <a:pPr marL="457200" indent="-457200" fontAlgn="auto">
              <a:spcBef>
                <a:spcPct val="20000"/>
              </a:spcBef>
              <a:spcAft>
                <a:spcPts val="0"/>
              </a:spcAft>
              <a:defRPr/>
            </a:pPr>
            <a:r>
              <a:rPr lang="ja-JP" altLang="en-US" sz="2400" b="1" dirty="0">
                <a:latin typeface="+mn-ea"/>
              </a:rPr>
              <a:t>　　　</a:t>
            </a:r>
            <a:r>
              <a:rPr lang="ja-JP" altLang="en-US" sz="2000" b="1" dirty="0">
                <a:solidFill>
                  <a:srgbClr val="FF0000"/>
                </a:solidFill>
                <a:latin typeface="+mn-ea"/>
              </a:rPr>
              <a:t>②</a:t>
            </a:r>
            <a:r>
              <a:rPr lang="ja-JP" altLang="en-US" sz="2000" b="1" u="sng" dirty="0">
                <a:solidFill>
                  <a:srgbClr val="FF0000"/>
                </a:solidFill>
                <a:latin typeface="+mn-ea"/>
              </a:rPr>
              <a:t>法律に基づく事業計画等</a:t>
            </a:r>
            <a:r>
              <a:rPr lang="ja-JP" altLang="en-US" sz="2000" b="1" dirty="0">
                <a:latin typeface="+mn-ea"/>
              </a:rPr>
              <a:t>として</a:t>
            </a:r>
            <a:r>
              <a:rPr lang="ja-JP" altLang="en-US" sz="2000" b="1" u="sng" dirty="0">
                <a:solidFill>
                  <a:srgbClr val="FF0000"/>
                </a:solidFill>
                <a:latin typeface="+mn-ea"/>
              </a:rPr>
              <a:t>国や都道府県から認定</a:t>
            </a:r>
            <a:r>
              <a:rPr lang="ja-JP" altLang="en-US" sz="2000" b="1" dirty="0">
                <a:latin typeface="+mn-ea"/>
              </a:rPr>
              <a:t>等を受けた企業</a:t>
            </a:r>
            <a:endParaRPr lang="en-US" altLang="ja-JP" sz="2000" b="1" dirty="0">
              <a:latin typeface="+mn-ea"/>
            </a:endParaRPr>
          </a:p>
          <a:p>
            <a:pPr marL="457200" indent="-457200" fontAlgn="auto">
              <a:spcBef>
                <a:spcPct val="20000"/>
              </a:spcBef>
              <a:spcAft>
                <a:spcPts val="0"/>
              </a:spcAft>
              <a:defRPr/>
            </a:pPr>
            <a:r>
              <a:rPr lang="ja-JP" altLang="en-US" sz="2000" b="1" dirty="0">
                <a:latin typeface="+mn-ea"/>
              </a:rPr>
              <a:t>　　　　　</a:t>
            </a:r>
            <a:r>
              <a:rPr lang="en-US" altLang="ja-JP" sz="1600" b="1" dirty="0">
                <a:latin typeface="+mn-ea"/>
              </a:rPr>
              <a:t>※</a:t>
            </a:r>
            <a:r>
              <a:rPr lang="ja-JP" altLang="en-US" sz="1600" b="1" dirty="0">
                <a:latin typeface="+mn-ea"/>
              </a:rPr>
              <a:t>新連携、地域資源活用、農商工連携、事業高度化計画、経営革新計画、</a:t>
            </a:r>
            <a:endParaRPr lang="en-US" altLang="ja-JP" sz="1600" b="1" dirty="0">
              <a:latin typeface="+mn-ea"/>
            </a:endParaRPr>
          </a:p>
          <a:p>
            <a:pPr marL="457200" indent="-457200" fontAlgn="auto">
              <a:spcBef>
                <a:spcPct val="20000"/>
              </a:spcBef>
              <a:spcAft>
                <a:spcPts val="0"/>
              </a:spcAft>
              <a:defRPr/>
            </a:pPr>
            <a:r>
              <a:rPr lang="ja-JP" altLang="en-US" sz="1600" b="1" dirty="0">
                <a:latin typeface="+mn-ea"/>
              </a:rPr>
              <a:t>　　　　　　　特定研究開発等計画、地域経済牽引事業計画</a:t>
            </a:r>
            <a:endParaRPr lang="en-US" altLang="ja-JP" sz="1600" b="1" dirty="0">
              <a:latin typeface="+mn-ea"/>
            </a:endParaRPr>
          </a:p>
          <a:p>
            <a:pPr marL="457200" indent="-457200" fontAlgn="auto">
              <a:spcBef>
                <a:spcPct val="20000"/>
              </a:spcBef>
              <a:spcAft>
                <a:spcPts val="0"/>
              </a:spcAft>
              <a:defRPr/>
            </a:pPr>
            <a:r>
              <a:rPr lang="ja-JP" altLang="en-US" sz="2000" b="1" dirty="0">
                <a:latin typeface="+mn-ea"/>
              </a:rPr>
              <a:t>　　 </a:t>
            </a:r>
            <a:r>
              <a:rPr lang="ja-JP" altLang="en-US" sz="2200" b="1" dirty="0">
                <a:latin typeface="+mn-ea"/>
              </a:rPr>
              <a:t>○</a:t>
            </a:r>
            <a:r>
              <a:rPr lang="ja-JP" altLang="en-US" sz="2200" b="1" u="sng" dirty="0">
                <a:solidFill>
                  <a:srgbClr val="FF0000"/>
                </a:solidFill>
                <a:latin typeface="+mn-ea"/>
              </a:rPr>
              <a:t>総業務歴が概ね２０年以上</a:t>
            </a:r>
            <a:r>
              <a:rPr lang="ja-JP" altLang="en-US" sz="2200" b="1" dirty="0">
                <a:latin typeface="+mn-ea"/>
              </a:rPr>
              <a:t>、かつ、</a:t>
            </a:r>
            <a:r>
              <a:rPr lang="ja-JP" altLang="en-US" sz="2200" b="1" u="sng" dirty="0">
                <a:solidFill>
                  <a:srgbClr val="FF0000"/>
                </a:solidFill>
                <a:latin typeface="+mn-ea"/>
              </a:rPr>
              <a:t>経営トップ（社長、</a:t>
            </a:r>
            <a:r>
              <a:rPr lang="en-US" altLang="ja-JP" sz="2200" b="1" u="sng" dirty="0">
                <a:solidFill>
                  <a:srgbClr val="FF0000"/>
                </a:solidFill>
                <a:latin typeface="+mn-ea"/>
              </a:rPr>
              <a:t>CEO</a:t>
            </a:r>
            <a:r>
              <a:rPr lang="ja-JP" altLang="en-US" sz="2200" b="1" u="sng" dirty="0">
                <a:solidFill>
                  <a:srgbClr val="FF0000"/>
                </a:solidFill>
                <a:latin typeface="+mn-ea"/>
              </a:rPr>
              <a:t>等）</a:t>
            </a:r>
            <a:r>
              <a:rPr lang="ja-JP" altLang="en-US" sz="2200" b="1" u="sng" dirty="0">
                <a:latin typeface="+mn-ea"/>
              </a:rPr>
              <a:t>として</a:t>
            </a:r>
            <a:endParaRPr lang="en-US" altLang="ja-JP" sz="2200" b="1" u="sng" dirty="0">
              <a:latin typeface="+mn-ea"/>
            </a:endParaRPr>
          </a:p>
          <a:p>
            <a:pPr marL="457200" indent="-457200" fontAlgn="auto">
              <a:spcBef>
                <a:spcPct val="20000"/>
              </a:spcBef>
              <a:spcAft>
                <a:spcPts val="0"/>
              </a:spcAft>
              <a:defRPr/>
            </a:pPr>
            <a:r>
              <a:rPr lang="ja-JP" altLang="en-US" sz="2200" b="1" dirty="0">
                <a:solidFill>
                  <a:srgbClr val="FF0000"/>
                </a:solidFill>
                <a:latin typeface="+mn-ea"/>
              </a:rPr>
              <a:t>　　　　</a:t>
            </a:r>
            <a:r>
              <a:rPr lang="ja-JP" altLang="en-US" sz="2200" b="1" u="sng" dirty="0">
                <a:solidFill>
                  <a:srgbClr val="FF0000"/>
                </a:solidFill>
                <a:latin typeface="+mn-ea"/>
              </a:rPr>
              <a:t>４年以上</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○地域経済を牽引し、地域経済の発展・活性化に貢献。</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○推薦の時点で業績が黒字である。</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ja-JP" altLang="en-US" sz="2200" b="1" u="sng" dirty="0">
                <a:solidFill>
                  <a:srgbClr val="FF0000"/>
                </a:solidFill>
                <a:latin typeface="+mn-ea"/>
              </a:rPr>
              <a:t>経産大臣又は都道府県知事</a:t>
            </a:r>
            <a:r>
              <a:rPr lang="ja-JP" altLang="en-US" sz="2200" b="1" dirty="0">
                <a:latin typeface="+mn-ea"/>
              </a:rPr>
              <a:t>から産業振興関連の</a:t>
            </a:r>
            <a:r>
              <a:rPr lang="ja-JP" altLang="en-US" sz="2200" b="1" u="sng" dirty="0">
                <a:solidFill>
                  <a:srgbClr val="FF0000"/>
                </a:solidFill>
                <a:latin typeface="+mn-ea"/>
              </a:rPr>
              <a:t>表彰歴</a:t>
            </a:r>
            <a:r>
              <a:rPr lang="ja-JP" altLang="en-US" sz="2200" b="1" dirty="0">
                <a:latin typeface="+mn-ea"/>
              </a:rPr>
              <a:t>がある。</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●書類作成等に</a:t>
            </a:r>
            <a:r>
              <a:rPr lang="ja-JP" altLang="en-US" sz="2200" b="1" u="sng" dirty="0">
                <a:solidFill>
                  <a:srgbClr val="FF0000"/>
                </a:solidFill>
                <a:latin typeface="+mn-ea"/>
              </a:rPr>
              <a:t>十分な協力体制（企業・団体）</a:t>
            </a:r>
            <a:r>
              <a:rPr lang="ja-JP" altLang="en-US" sz="2200" b="1" dirty="0">
                <a:latin typeface="+mn-ea"/>
              </a:rPr>
              <a:t>が得られることが望ましい。</a:t>
            </a:r>
            <a:endParaRPr lang="en-US" altLang="ja-JP" sz="2200" b="1" dirty="0">
              <a:latin typeface="+mn-ea"/>
            </a:endParaRPr>
          </a:p>
        </p:txBody>
      </p:sp>
      <p:sp>
        <p:nvSpPr>
          <p:cNvPr id="6" name="テキスト ボックス 5"/>
          <p:cNvSpPr txBox="1"/>
          <p:nvPr/>
        </p:nvSpPr>
        <p:spPr>
          <a:xfrm>
            <a:off x="-22225" y="78060"/>
            <a:ext cx="9144000" cy="522288"/>
          </a:xfrm>
          <a:prstGeom prst="rect">
            <a:avLst/>
          </a:prstGeom>
          <a:noFill/>
        </p:spPr>
        <p:txBody>
          <a:bodyPr>
            <a:spAutoFit/>
          </a:bodyPr>
          <a:lstStyle/>
          <a:p>
            <a:pPr marL="457200" indent="-457200" algn="ctr" fontAlgn="auto">
              <a:spcBef>
                <a:spcPct val="20000"/>
              </a:spcBef>
              <a:spcAft>
                <a:spcPts val="0"/>
              </a:spcAft>
              <a:defRPr/>
            </a:pPr>
            <a:r>
              <a:rPr lang="ja-JP" altLang="en-US" sz="2800" b="1" u="sng" dirty="0">
                <a:latin typeface="+mn-ea"/>
                <a:ea typeface="+mn-ea"/>
              </a:rPr>
              <a:t>　</a:t>
            </a:r>
            <a:r>
              <a:rPr lang="en-US" altLang="ja-JP" sz="2800" b="1" u="sng" dirty="0">
                <a:latin typeface="+mn-ea"/>
                <a:ea typeface="+mn-ea"/>
              </a:rPr>
              <a:t>Ⅰ.</a:t>
            </a:r>
            <a:r>
              <a:rPr lang="ja-JP" altLang="en-US" sz="2800" b="1" u="sng" dirty="0">
                <a:latin typeface="+mn-ea"/>
                <a:ea typeface="+mn-ea"/>
              </a:rPr>
              <a:t>叙勲－１</a:t>
            </a:r>
            <a:r>
              <a:rPr lang="en-US" altLang="ja-JP" sz="2800" b="1" u="sng" dirty="0">
                <a:latin typeface="+mn-ea"/>
                <a:ea typeface="+mn-ea"/>
              </a:rPr>
              <a:t>.</a:t>
            </a:r>
            <a:r>
              <a:rPr lang="ja-JP" altLang="en-US" sz="2800" b="1" u="sng" dirty="0">
                <a:latin typeface="+mn-ea"/>
                <a:ea typeface="+mn-ea"/>
              </a:rPr>
              <a:t>春秋の叙勲</a:t>
            </a:r>
            <a:endParaRPr lang="en-US" altLang="ja-JP" sz="2800" b="1" dirty="0">
              <a:latin typeface="+mn-ea"/>
              <a:ea typeface="+mn-ea"/>
            </a:endParaRPr>
          </a:p>
        </p:txBody>
      </p:sp>
      <p:grpSp>
        <p:nvGrpSpPr>
          <p:cNvPr id="8" name="グループ化 7"/>
          <p:cNvGrpSpPr/>
          <p:nvPr/>
        </p:nvGrpSpPr>
        <p:grpSpPr>
          <a:xfrm>
            <a:off x="7308304" y="86395"/>
            <a:ext cx="1728192" cy="462285"/>
            <a:chOff x="0" y="121620"/>
            <a:chExt cx="3049052" cy="780555"/>
          </a:xfrm>
        </p:grpSpPr>
        <p:sp>
          <p:nvSpPr>
            <p:cNvPr id="9" name="角丸四角形 8"/>
            <p:cNvSpPr/>
            <p:nvPr/>
          </p:nvSpPr>
          <p:spPr>
            <a:xfrm>
              <a:off x="0" y="121620"/>
              <a:ext cx="3049052" cy="780555"/>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ja-JP" altLang="en-US"/>
            </a:p>
          </p:txBody>
        </p:sp>
        <p:sp>
          <p:nvSpPr>
            <p:cNvPr id="10" name="角丸四角形 4"/>
            <p:cNvSpPr txBox="1"/>
            <p:nvPr/>
          </p:nvSpPr>
          <p:spPr>
            <a:xfrm>
              <a:off x="22862" y="144482"/>
              <a:ext cx="3003328" cy="7348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2865" tIns="41910" rIns="62865" bIns="41910" numCol="1" spcCol="1270" anchor="ctr" anchorCtr="0">
              <a:noAutofit/>
            </a:bodyPr>
            <a:lstStyle/>
            <a:p>
              <a:pPr lvl="0" algn="ctr" defTabSz="1466850">
                <a:lnSpc>
                  <a:spcPct val="90000"/>
                </a:lnSpc>
                <a:spcBef>
                  <a:spcPct val="0"/>
                </a:spcBef>
                <a:spcAft>
                  <a:spcPct val="35000"/>
                </a:spcAft>
              </a:pPr>
              <a:r>
                <a:rPr kumimoji="1" lang="ja-JP" altLang="en-US" sz="2000" kern="1200" dirty="0">
                  <a:latin typeface="Meiryo UI" panose="020B0604030504040204" pitchFamily="50" charset="-128"/>
                  <a:ea typeface="Meiryo UI" panose="020B0604030504040204" pitchFamily="50" charset="-128"/>
                </a:rPr>
                <a:t>春秋の叙勲</a:t>
              </a:r>
            </a:p>
          </p:txBody>
        </p:sp>
      </p:grpSp>
    </p:spTree>
    <p:extLst>
      <p:ext uri="{BB962C8B-B14F-4D97-AF65-F5344CB8AC3E}">
        <p14:creationId xmlns:p14="http://schemas.microsoft.com/office/powerpoint/2010/main" val="2726338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6588125" y="6381750"/>
            <a:ext cx="2133600" cy="365125"/>
          </a:xfrm>
        </p:spPr>
        <p:txBody>
          <a:bodyPr/>
          <a:lstStyle/>
          <a:p>
            <a:pPr>
              <a:defRPr/>
            </a:pPr>
            <a:fld id="{86A7EC4A-90B0-4034-A5E6-3A600518B7DA}" type="slidenum">
              <a:rPr lang="ja-JP" altLang="en-US" smtClean="0"/>
              <a:pPr>
                <a:defRPr/>
              </a:pPr>
              <a:t>13</a:t>
            </a:fld>
            <a:endParaRPr lang="ja-JP" altLang="en-US" dirty="0"/>
          </a:p>
        </p:txBody>
      </p:sp>
      <p:sp>
        <p:nvSpPr>
          <p:cNvPr id="7" name="テキスト ボックス 6"/>
          <p:cNvSpPr txBox="1"/>
          <p:nvPr/>
        </p:nvSpPr>
        <p:spPr>
          <a:xfrm>
            <a:off x="0" y="1052513"/>
            <a:ext cx="9144000" cy="5404556"/>
          </a:xfrm>
          <a:prstGeom prst="rect">
            <a:avLst/>
          </a:prstGeom>
          <a:noFill/>
        </p:spPr>
        <p:txBody>
          <a:bodyPr>
            <a:spAutoFit/>
          </a:bodyPr>
          <a:lstStyle/>
          <a:p>
            <a:pPr marL="457200" indent="-457200" fontAlgn="auto">
              <a:spcBef>
                <a:spcPct val="20000"/>
              </a:spcBef>
              <a:spcAft>
                <a:spcPts val="0"/>
              </a:spcAft>
              <a:defRPr/>
            </a:pPr>
            <a:r>
              <a:rPr lang="ja-JP" altLang="en-US" sz="2600" b="1" dirty="0">
                <a:latin typeface="+mn-ea"/>
              </a:rPr>
              <a:t>　⑤中堅・中小企業経営者</a:t>
            </a:r>
            <a:r>
              <a:rPr lang="ja-JP" altLang="en-US" sz="2600" b="1" u="sng" dirty="0">
                <a:latin typeface="+mn-ea"/>
              </a:rPr>
              <a:t>（</a:t>
            </a:r>
            <a:r>
              <a:rPr lang="ja-JP" altLang="en-US" sz="2600" b="1" u="sng" dirty="0">
                <a:solidFill>
                  <a:srgbClr val="FF0000"/>
                </a:solidFill>
                <a:latin typeface="+mn-ea"/>
              </a:rPr>
              <a:t>地域経済牽引企業</a:t>
            </a:r>
            <a:r>
              <a:rPr lang="ja-JP" altLang="en-US" sz="2600" b="1" u="sng" dirty="0">
                <a:latin typeface="+mn-ea"/>
              </a:rPr>
              <a:t>）</a:t>
            </a:r>
            <a:r>
              <a:rPr lang="ja-JP" altLang="en-US" sz="2600" b="1" dirty="0">
                <a:latin typeface="+mn-ea"/>
              </a:rPr>
              <a:t>（</a:t>
            </a:r>
            <a:r>
              <a:rPr lang="ja-JP" altLang="en-US" sz="2600" b="1" dirty="0">
                <a:solidFill>
                  <a:srgbClr val="0070C0"/>
                </a:solidFill>
                <a:latin typeface="+mn-ea"/>
              </a:rPr>
              <a:t>前頁の続き</a:t>
            </a:r>
            <a:r>
              <a:rPr lang="ja-JP" altLang="en-US" sz="2600" b="1" dirty="0">
                <a:latin typeface="+mn-ea"/>
              </a:rPr>
              <a:t>）</a:t>
            </a:r>
            <a:endParaRPr lang="en-US" altLang="ja-JP" sz="2600" b="1" dirty="0">
              <a:latin typeface="+mn-ea"/>
            </a:endParaRPr>
          </a:p>
          <a:p>
            <a:pPr marL="457200" indent="-457200" fontAlgn="auto">
              <a:spcBef>
                <a:spcPct val="20000"/>
              </a:spcBef>
              <a:spcAft>
                <a:spcPts val="0"/>
              </a:spcAft>
              <a:defRPr/>
            </a:pPr>
            <a:r>
              <a:rPr lang="en-US" altLang="ja-JP" sz="2400" b="1" dirty="0">
                <a:latin typeface="+mn-ea"/>
              </a:rPr>
              <a:t> </a:t>
            </a:r>
            <a:r>
              <a:rPr lang="ja-JP" altLang="en-US" sz="2400" b="1" dirty="0">
                <a:latin typeface="+mn-ea"/>
              </a:rPr>
              <a:t>　</a:t>
            </a:r>
            <a:r>
              <a:rPr lang="ja-JP" altLang="en-US" sz="2200" b="1" dirty="0">
                <a:solidFill>
                  <a:srgbClr val="0070C0"/>
                </a:solidFill>
                <a:latin typeface="+mn-ea"/>
              </a:rPr>
              <a:t>（地域経済を牽引する取組の例）</a:t>
            </a:r>
            <a:r>
              <a:rPr lang="ja-JP" altLang="en-US" sz="2200" b="1" dirty="0">
                <a:latin typeface="+mn-ea"/>
              </a:rPr>
              <a:t>　　　　　　　　　　　　　　　　　　　　　</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○地域からより多くの仕入れを行い、地域外に販売することにより、</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地域内の企業に域外からの資金を配分する等、地域経済に裨益。</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○メディアで取り上げられるような特色有る企業活動等により、社業</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の飛躍的な発展を実現し、地域雇用の拡大や資金循環を生み出す</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ことにより地域経済に裨益。</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○技術的な強みをもった地域のものづくり中小企業群と連携し、部品</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等の共同開発を行い、国内外の大手メーカーから一貫受注体制を</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構築。</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○海外市場への販売や海外人材雇用等に積極的に取組み、国際的</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企業として社業を発展させ、地域経済のグローバル化に貢献する等、</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地域経済に裨益。　など</a:t>
            </a:r>
            <a:endParaRPr lang="en-US" altLang="ja-JP" sz="2200" b="1" dirty="0">
              <a:latin typeface="+mn-ea"/>
            </a:endParaRPr>
          </a:p>
        </p:txBody>
      </p:sp>
      <p:sp>
        <p:nvSpPr>
          <p:cNvPr id="6" name="テキスト ボックス 5"/>
          <p:cNvSpPr txBox="1"/>
          <p:nvPr/>
        </p:nvSpPr>
        <p:spPr>
          <a:xfrm>
            <a:off x="-22225" y="333375"/>
            <a:ext cx="9144000" cy="522288"/>
          </a:xfrm>
          <a:prstGeom prst="rect">
            <a:avLst/>
          </a:prstGeom>
          <a:noFill/>
        </p:spPr>
        <p:txBody>
          <a:bodyPr>
            <a:spAutoFit/>
          </a:bodyPr>
          <a:lstStyle/>
          <a:p>
            <a:pPr marL="457200" indent="-457200" algn="ctr" fontAlgn="auto">
              <a:spcBef>
                <a:spcPct val="20000"/>
              </a:spcBef>
              <a:spcAft>
                <a:spcPts val="0"/>
              </a:spcAft>
              <a:defRPr/>
            </a:pPr>
            <a:r>
              <a:rPr lang="ja-JP" altLang="en-US" sz="2800" b="1" u="sng" dirty="0">
                <a:latin typeface="+mn-ea"/>
                <a:ea typeface="+mn-ea"/>
              </a:rPr>
              <a:t>　</a:t>
            </a:r>
            <a:r>
              <a:rPr lang="en-US" altLang="ja-JP" sz="2800" b="1" u="sng" dirty="0">
                <a:latin typeface="+mn-ea"/>
                <a:ea typeface="+mn-ea"/>
              </a:rPr>
              <a:t>Ⅰ.</a:t>
            </a:r>
            <a:r>
              <a:rPr lang="ja-JP" altLang="en-US" sz="2800" b="1" u="sng" dirty="0">
                <a:latin typeface="+mn-ea"/>
                <a:ea typeface="+mn-ea"/>
              </a:rPr>
              <a:t>叙勲－１</a:t>
            </a:r>
            <a:r>
              <a:rPr lang="en-US" altLang="ja-JP" sz="2800" b="1" u="sng" dirty="0">
                <a:latin typeface="+mn-ea"/>
                <a:ea typeface="+mn-ea"/>
              </a:rPr>
              <a:t>.</a:t>
            </a:r>
            <a:r>
              <a:rPr lang="ja-JP" altLang="en-US" sz="2800" b="1" u="sng" dirty="0">
                <a:latin typeface="+mn-ea"/>
                <a:ea typeface="+mn-ea"/>
              </a:rPr>
              <a:t>春秋の叙勲</a:t>
            </a:r>
            <a:endParaRPr lang="en-US" altLang="ja-JP" sz="2800" b="1" dirty="0">
              <a:latin typeface="+mn-ea"/>
              <a:ea typeface="+mn-ea"/>
            </a:endParaRPr>
          </a:p>
        </p:txBody>
      </p:sp>
      <p:grpSp>
        <p:nvGrpSpPr>
          <p:cNvPr id="8" name="グループ化 7"/>
          <p:cNvGrpSpPr/>
          <p:nvPr/>
        </p:nvGrpSpPr>
        <p:grpSpPr>
          <a:xfrm>
            <a:off x="7308304" y="86395"/>
            <a:ext cx="1728192" cy="462285"/>
            <a:chOff x="0" y="121620"/>
            <a:chExt cx="3049052" cy="780555"/>
          </a:xfrm>
        </p:grpSpPr>
        <p:sp>
          <p:nvSpPr>
            <p:cNvPr id="9" name="角丸四角形 8"/>
            <p:cNvSpPr/>
            <p:nvPr/>
          </p:nvSpPr>
          <p:spPr>
            <a:xfrm>
              <a:off x="0" y="121620"/>
              <a:ext cx="3049052" cy="780555"/>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ja-JP" altLang="en-US"/>
            </a:p>
          </p:txBody>
        </p:sp>
        <p:sp>
          <p:nvSpPr>
            <p:cNvPr id="10" name="角丸四角形 4"/>
            <p:cNvSpPr txBox="1"/>
            <p:nvPr/>
          </p:nvSpPr>
          <p:spPr>
            <a:xfrm>
              <a:off x="22862" y="144482"/>
              <a:ext cx="3003328" cy="7348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2865" tIns="41910" rIns="62865" bIns="41910" numCol="1" spcCol="1270" anchor="ctr" anchorCtr="0">
              <a:noAutofit/>
            </a:bodyPr>
            <a:lstStyle/>
            <a:p>
              <a:pPr lvl="0" algn="ctr" defTabSz="1466850">
                <a:lnSpc>
                  <a:spcPct val="90000"/>
                </a:lnSpc>
                <a:spcBef>
                  <a:spcPct val="0"/>
                </a:spcBef>
                <a:spcAft>
                  <a:spcPct val="35000"/>
                </a:spcAft>
              </a:pPr>
              <a:r>
                <a:rPr kumimoji="1" lang="ja-JP" altLang="en-US" sz="2000" kern="1200" dirty="0">
                  <a:latin typeface="Meiryo UI" panose="020B0604030504040204" pitchFamily="50" charset="-128"/>
                  <a:ea typeface="Meiryo UI" panose="020B0604030504040204" pitchFamily="50" charset="-128"/>
                </a:rPr>
                <a:t>春秋の叙勲</a:t>
              </a:r>
            </a:p>
          </p:txBody>
        </p:sp>
      </p:grpSp>
    </p:spTree>
    <p:extLst>
      <p:ext uri="{BB962C8B-B14F-4D97-AF65-F5344CB8AC3E}">
        <p14:creationId xmlns:p14="http://schemas.microsoft.com/office/powerpoint/2010/main" val="949783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6588125" y="6381750"/>
            <a:ext cx="2133600" cy="365125"/>
          </a:xfrm>
        </p:spPr>
        <p:txBody>
          <a:bodyPr/>
          <a:lstStyle/>
          <a:p>
            <a:pPr>
              <a:defRPr/>
            </a:pPr>
            <a:fld id="{86A7EC4A-90B0-4034-A5E6-3A600518B7DA}" type="slidenum">
              <a:rPr lang="ja-JP" altLang="en-US" smtClean="0"/>
              <a:pPr>
                <a:defRPr/>
              </a:pPr>
              <a:t>14</a:t>
            </a:fld>
            <a:endParaRPr lang="ja-JP" altLang="en-US" dirty="0"/>
          </a:p>
        </p:txBody>
      </p:sp>
      <p:sp>
        <p:nvSpPr>
          <p:cNvPr id="7" name="テキスト ボックス 6"/>
          <p:cNvSpPr txBox="1"/>
          <p:nvPr/>
        </p:nvSpPr>
        <p:spPr>
          <a:xfrm>
            <a:off x="0" y="1052513"/>
            <a:ext cx="9144000" cy="4444294"/>
          </a:xfrm>
          <a:prstGeom prst="rect">
            <a:avLst/>
          </a:prstGeom>
          <a:noFill/>
        </p:spPr>
        <p:txBody>
          <a:bodyPr>
            <a:spAutoFit/>
          </a:bodyPr>
          <a:lstStyle/>
          <a:p>
            <a:pPr marL="457200" indent="-457200" fontAlgn="auto">
              <a:spcBef>
                <a:spcPct val="20000"/>
              </a:spcBef>
              <a:spcAft>
                <a:spcPts val="0"/>
              </a:spcAft>
              <a:defRPr/>
            </a:pPr>
            <a:r>
              <a:rPr lang="ja-JP" altLang="en-US" sz="2600" b="1" dirty="0">
                <a:latin typeface="+mn-ea"/>
              </a:rPr>
              <a:t>　⑥中堅・中小企業経営者</a:t>
            </a:r>
            <a:r>
              <a:rPr lang="ja-JP" altLang="en-US" sz="2600" b="1" u="sng" dirty="0">
                <a:latin typeface="+mn-ea"/>
              </a:rPr>
              <a:t>（</a:t>
            </a:r>
            <a:r>
              <a:rPr lang="ja-JP" altLang="en-US" sz="2600" b="1" u="sng" dirty="0">
                <a:solidFill>
                  <a:srgbClr val="FF0000"/>
                </a:solidFill>
                <a:latin typeface="+mn-ea"/>
              </a:rPr>
              <a:t>中小企業３００社受賞企業</a:t>
            </a:r>
            <a:r>
              <a:rPr lang="ja-JP" altLang="en-US" sz="2600" b="1" u="sng" dirty="0">
                <a:latin typeface="+mn-ea"/>
              </a:rPr>
              <a:t>）</a:t>
            </a:r>
            <a:endParaRPr lang="en-US" altLang="ja-JP" sz="1600" b="1" u="sng" dirty="0">
              <a:latin typeface="+mn-ea"/>
            </a:endParaRPr>
          </a:p>
          <a:p>
            <a:pPr marL="457200" indent="-457200" fontAlgn="auto">
              <a:spcBef>
                <a:spcPct val="20000"/>
              </a:spcBef>
              <a:spcAft>
                <a:spcPts val="0"/>
              </a:spcAft>
              <a:defRPr/>
            </a:pPr>
            <a:r>
              <a:rPr lang="ja-JP" altLang="en-US" sz="1600" b="1" dirty="0">
                <a:latin typeface="+mn-ea"/>
              </a:rPr>
              <a:t>　</a:t>
            </a:r>
            <a:r>
              <a:rPr lang="en-US" altLang="ja-JP" sz="1600" b="1" dirty="0">
                <a:latin typeface="+mn-ea"/>
              </a:rPr>
              <a:t> </a:t>
            </a:r>
            <a:r>
              <a:rPr lang="ja-JP" altLang="en-US" sz="1600" b="1" dirty="0">
                <a:latin typeface="+mn-ea"/>
              </a:rPr>
              <a:t>　　　</a:t>
            </a:r>
            <a:r>
              <a:rPr lang="en-US" altLang="ja-JP" sz="1600" b="1" dirty="0">
                <a:solidFill>
                  <a:srgbClr val="0070C0"/>
                </a:solidFill>
                <a:latin typeface="+mn-ea"/>
              </a:rPr>
              <a:t>※</a:t>
            </a:r>
            <a:r>
              <a:rPr lang="ja-JP" altLang="en-US" sz="1600" b="1" dirty="0">
                <a:solidFill>
                  <a:srgbClr val="0070C0"/>
                </a:solidFill>
                <a:latin typeface="+mn-ea"/>
              </a:rPr>
              <a:t>（中小企業庁とりまとめ）</a:t>
            </a:r>
            <a:endParaRPr lang="en-US" altLang="ja-JP" sz="1600" b="1" u="sng" dirty="0">
              <a:solidFill>
                <a:srgbClr val="0070C0"/>
              </a:solidFill>
              <a:latin typeface="+mn-ea"/>
            </a:endParaRPr>
          </a:p>
          <a:p>
            <a:pPr marL="457200" indent="-457200" fontAlgn="auto">
              <a:spcBef>
                <a:spcPct val="20000"/>
              </a:spcBef>
              <a:spcAft>
                <a:spcPts val="0"/>
              </a:spcAft>
              <a:defRPr/>
            </a:pPr>
            <a:r>
              <a:rPr lang="ja-JP" altLang="en-US" sz="2200" b="1" dirty="0">
                <a:latin typeface="+mn-ea"/>
              </a:rPr>
              <a:t>　　</a:t>
            </a:r>
            <a:r>
              <a:rPr lang="ja-JP" altLang="en-US" sz="2200" b="1" dirty="0">
                <a:solidFill>
                  <a:srgbClr val="FF0000"/>
                </a:solidFill>
                <a:latin typeface="+mn-ea"/>
              </a:rPr>
              <a:t>（必須要件）　</a:t>
            </a:r>
            <a:r>
              <a:rPr lang="ja-JP" altLang="en-US" sz="2200" b="1" dirty="0">
                <a:latin typeface="+mn-ea"/>
              </a:rPr>
              <a:t>　　　　　　　　　　　　　　　　　　　　</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○いわゆる</a:t>
            </a:r>
            <a:r>
              <a:rPr lang="ja-JP" altLang="en-US" sz="2200" b="1" u="sng" dirty="0">
                <a:solidFill>
                  <a:srgbClr val="FF0000"/>
                </a:solidFill>
                <a:latin typeface="+mn-ea"/>
              </a:rPr>
              <a:t>「中小企業３００社」表彰を受賞</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○受賞後も</a:t>
            </a:r>
            <a:r>
              <a:rPr lang="ja-JP" altLang="en-US" sz="2200" b="1" u="sng" dirty="0">
                <a:solidFill>
                  <a:srgbClr val="FF0000"/>
                </a:solidFill>
                <a:latin typeface="+mn-ea"/>
              </a:rPr>
              <a:t>安定経営</a:t>
            </a:r>
            <a:r>
              <a:rPr lang="ja-JP" altLang="en-US" sz="2200" b="1" u="sng" dirty="0">
                <a:latin typeface="+mn-ea"/>
              </a:rPr>
              <a:t>で</a:t>
            </a:r>
            <a:r>
              <a:rPr lang="ja-JP" altLang="en-US" sz="2200" b="1" dirty="0">
                <a:latin typeface="+mn-ea"/>
              </a:rPr>
              <a:t>、継続的に</a:t>
            </a:r>
            <a:r>
              <a:rPr lang="ja-JP" altLang="en-US" sz="2200" b="1" u="sng" dirty="0">
                <a:solidFill>
                  <a:srgbClr val="FF0000"/>
                </a:solidFill>
                <a:latin typeface="+mn-ea"/>
              </a:rPr>
              <a:t>地域で活躍</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en-US" altLang="ja-JP" sz="2200" b="1" dirty="0">
                <a:latin typeface="+mn-ea"/>
              </a:rPr>
              <a:t>※</a:t>
            </a:r>
            <a:r>
              <a:rPr lang="ja-JP" altLang="en-US" sz="2200" b="1" dirty="0">
                <a:latin typeface="+mn-ea"/>
              </a:rPr>
              <a:t>シェアの維持拡大や新たな開発による社業の拡大、</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自社特許開放等による地域や業界等への裨益など。</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ja-JP" altLang="en-US" sz="2200" b="1" u="sng" dirty="0">
                <a:solidFill>
                  <a:srgbClr val="FF0000"/>
                </a:solidFill>
                <a:latin typeface="+mn-ea"/>
              </a:rPr>
              <a:t>総業務歴が概ね２０年以上</a:t>
            </a:r>
            <a:r>
              <a:rPr lang="ja-JP" altLang="en-US" sz="2200" b="1" dirty="0">
                <a:latin typeface="+mn-ea"/>
              </a:rPr>
              <a:t>、かつ、</a:t>
            </a:r>
            <a:r>
              <a:rPr lang="ja-JP" altLang="en-US" sz="2200" b="1" u="sng" dirty="0">
                <a:solidFill>
                  <a:srgbClr val="FF0000"/>
                </a:solidFill>
                <a:latin typeface="+mn-ea"/>
              </a:rPr>
              <a:t>経営トップ（社長、</a:t>
            </a:r>
            <a:r>
              <a:rPr lang="en-US" altLang="ja-JP" sz="2200" b="1" u="sng" dirty="0">
                <a:solidFill>
                  <a:srgbClr val="FF0000"/>
                </a:solidFill>
                <a:latin typeface="+mn-ea"/>
              </a:rPr>
              <a:t>CEO</a:t>
            </a:r>
            <a:r>
              <a:rPr lang="ja-JP" altLang="en-US" sz="2200" b="1" u="sng" dirty="0">
                <a:solidFill>
                  <a:srgbClr val="FF0000"/>
                </a:solidFill>
                <a:latin typeface="+mn-ea"/>
              </a:rPr>
              <a:t>等）</a:t>
            </a:r>
            <a:r>
              <a:rPr lang="ja-JP" altLang="en-US" sz="2200" b="1" u="sng" dirty="0">
                <a:latin typeface="+mn-ea"/>
              </a:rPr>
              <a:t>として</a:t>
            </a:r>
            <a:endParaRPr lang="en-US" altLang="ja-JP" sz="2200" b="1" u="sng" dirty="0">
              <a:latin typeface="+mn-ea"/>
            </a:endParaRPr>
          </a:p>
          <a:p>
            <a:pPr marL="457200" indent="-457200" fontAlgn="auto">
              <a:spcBef>
                <a:spcPct val="20000"/>
              </a:spcBef>
              <a:spcAft>
                <a:spcPts val="0"/>
              </a:spcAft>
              <a:defRPr/>
            </a:pPr>
            <a:r>
              <a:rPr lang="ja-JP" altLang="en-US" sz="2200" b="1" dirty="0">
                <a:solidFill>
                  <a:srgbClr val="FF0000"/>
                </a:solidFill>
                <a:latin typeface="+mn-ea"/>
              </a:rPr>
              <a:t>　　　 </a:t>
            </a:r>
            <a:r>
              <a:rPr lang="ja-JP" altLang="en-US" sz="2200" b="1" u="sng" dirty="0">
                <a:solidFill>
                  <a:srgbClr val="FF0000"/>
                </a:solidFill>
                <a:latin typeface="+mn-ea"/>
              </a:rPr>
              <a:t>４年以上</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○推薦の時点で</a:t>
            </a:r>
            <a:r>
              <a:rPr lang="ja-JP" altLang="en-US" sz="2200" b="1" u="sng" dirty="0">
                <a:solidFill>
                  <a:srgbClr val="FF0000"/>
                </a:solidFill>
                <a:latin typeface="+mn-ea"/>
              </a:rPr>
              <a:t>業績が黒字</a:t>
            </a:r>
            <a:r>
              <a:rPr lang="ja-JP" altLang="en-US" sz="2200" b="1" dirty="0">
                <a:latin typeface="+mn-ea"/>
              </a:rPr>
              <a:t>である。</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●書類作成等に</a:t>
            </a:r>
            <a:r>
              <a:rPr lang="ja-JP" altLang="en-US" sz="2200" b="1" u="sng" dirty="0">
                <a:solidFill>
                  <a:srgbClr val="FF0000"/>
                </a:solidFill>
                <a:latin typeface="+mn-ea"/>
              </a:rPr>
              <a:t>十分な協力体制（企業・団体）</a:t>
            </a:r>
            <a:r>
              <a:rPr lang="ja-JP" altLang="en-US" sz="2200" b="1" dirty="0">
                <a:latin typeface="+mn-ea"/>
              </a:rPr>
              <a:t>が得られることが望ましい。</a:t>
            </a:r>
            <a:endParaRPr lang="en-US" altLang="ja-JP" sz="2200" b="1" dirty="0">
              <a:latin typeface="+mn-ea"/>
            </a:endParaRPr>
          </a:p>
        </p:txBody>
      </p:sp>
      <p:sp>
        <p:nvSpPr>
          <p:cNvPr id="6" name="テキスト ボックス 5"/>
          <p:cNvSpPr txBox="1"/>
          <p:nvPr/>
        </p:nvSpPr>
        <p:spPr>
          <a:xfrm>
            <a:off x="-22225" y="333375"/>
            <a:ext cx="9144000" cy="522288"/>
          </a:xfrm>
          <a:prstGeom prst="rect">
            <a:avLst/>
          </a:prstGeom>
          <a:noFill/>
        </p:spPr>
        <p:txBody>
          <a:bodyPr>
            <a:spAutoFit/>
          </a:bodyPr>
          <a:lstStyle/>
          <a:p>
            <a:pPr marL="457200" indent="-457200" algn="ctr" fontAlgn="auto">
              <a:spcBef>
                <a:spcPct val="20000"/>
              </a:spcBef>
              <a:spcAft>
                <a:spcPts val="0"/>
              </a:spcAft>
              <a:defRPr/>
            </a:pPr>
            <a:r>
              <a:rPr lang="ja-JP" altLang="en-US" sz="2800" b="1" u="sng" dirty="0">
                <a:latin typeface="+mn-ea"/>
                <a:ea typeface="+mn-ea"/>
              </a:rPr>
              <a:t>　</a:t>
            </a:r>
            <a:r>
              <a:rPr lang="en-US" altLang="ja-JP" sz="2800" b="1" u="sng" dirty="0">
                <a:latin typeface="+mn-ea"/>
                <a:ea typeface="+mn-ea"/>
              </a:rPr>
              <a:t>Ⅰ.</a:t>
            </a:r>
            <a:r>
              <a:rPr lang="ja-JP" altLang="en-US" sz="2800" b="1" u="sng" dirty="0">
                <a:latin typeface="+mn-ea"/>
                <a:ea typeface="+mn-ea"/>
              </a:rPr>
              <a:t>叙勲－１</a:t>
            </a:r>
            <a:r>
              <a:rPr lang="en-US" altLang="ja-JP" sz="2800" b="1" u="sng" dirty="0">
                <a:latin typeface="+mn-ea"/>
                <a:ea typeface="+mn-ea"/>
              </a:rPr>
              <a:t>.</a:t>
            </a:r>
            <a:r>
              <a:rPr lang="ja-JP" altLang="en-US" sz="2800" b="1" u="sng" dirty="0">
                <a:latin typeface="+mn-ea"/>
                <a:ea typeface="+mn-ea"/>
              </a:rPr>
              <a:t>春秋の叙勲</a:t>
            </a:r>
            <a:endParaRPr lang="en-US" altLang="ja-JP" sz="2800" b="1" dirty="0">
              <a:latin typeface="+mn-ea"/>
              <a:ea typeface="+mn-ea"/>
            </a:endParaRPr>
          </a:p>
        </p:txBody>
      </p:sp>
      <p:grpSp>
        <p:nvGrpSpPr>
          <p:cNvPr id="8" name="グループ化 7"/>
          <p:cNvGrpSpPr/>
          <p:nvPr/>
        </p:nvGrpSpPr>
        <p:grpSpPr>
          <a:xfrm>
            <a:off x="7308304" y="86395"/>
            <a:ext cx="1728192" cy="462285"/>
            <a:chOff x="0" y="121620"/>
            <a:chExt cx="3049052" cy="780555"/>
          </a:xfrm>
        </p:grpSpPr>
        <p:sp>
          <p:nvSpPr>
            <p:cNvPr id="9" name="角丸四角形 8"/>
            <p:cNvSpPr/>
            <p:nvPr/>
          </p:nvSpPr>
          <p:spPr>
            <a:xfrm>
              <a:off x="0" y="121620"/>
              <a:ext cx="3049052" cy="780555"/>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ja-JP" altLang="en-US"/>
            </a:p>
          </p:txBody>
        </p:sp>
        <p:sp>
          <p:nvSpPr>
            <p:cNvPr id="10" name="角丸四角形 4"/>
            <p:cNvSpPr txBox="1"/>
            <p:nvPr/>
          </p:nvSpPr>
          <p:spPr>
            <a:xfrm>
              <a:off x="22862" y="144482"/>
              <a:ext cx="3003328" cy="7348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2865" tIns="41910" rIns="62865" bIns="41910" numCol="1" spcCol="1270" anchor="ctr" anchorCtr="0">
              <a:noAutofit/>
            </a:bodyPr>
            <a:lstStyle/>
            <a:p>
              <a:pPr lvl="0" algn="ctr" defTabSz="1466850">
                <a:lnSpc>
                  <a:spcPct val="90000"/>
                </a:lnSpc>
                <a:spcBef>
                  <a:spcPct val="0"/>
                </a:spcBef>
                <a:spcAft>
                  <a:spcPct val="35000"/>
                </a:spcAft>
              </a:pPr>
              <a:r>
                <a:rPr kumimoji="1" lang="ja-JP" altLang="en-US" sz="2000" kern="1200" dirty="0">
                  <a:latin typeface="Meiryo UI" panose="020B0604030504040204" pitchFamily="50" charset="-128"/>
                  <a:ea typeface="Meiryo UI" panose="020B0604030504040204" pitchFamily="50" charset="-128"/>
                </a:rPr>
                <a:t>春秋の叙勲</a:t>
              </a:r>
            </a:p>
          </p:txBody>
        </p:sp>
      </p:grpSp>
    </p:spTree>
    <p:extLst>
      <p:ext uri="{BB962C8B-B14F-4D97-AF65-F5344CB8AC3E}">
        <p14:creationId xmlns:p14="http://schemas.microsoft.com/office/powerpoint/2010/main" val="1135243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6588125" y="6381750"/>
            <a:ext cx="2133600" cy="365125"/>
          </a:xfrm>
        </p:spPr>
        <p:txBody>
          <a:bodyPr/>
          <a:lstStyle/>
          <a:p>
            <a:pPr>
              <a:defRPr/>
            </a:pPr>
            <a:fld id="{0B2B769F-CE3A-422C-A68C-B56C6FB5DC16}" type="slidenum">
              <a:rPr lang="ja-JP" altLang="en-US" smtClean="0"/>
              <a:pPr>
                <a:defRPr/>
              </a:pPr>
              <a:t>15</a:t>
            </a:fld>
            <a:endParaRPr lang="ja-JP" altLang="en-US" dirty="0"/>
          </a:p>
        </p:txBody>
      </p:sp>
      <p:sp>
        <p:nvSpPr>
          <p:cNvPr id="9" name="テキスト ボックス 8"/>
          <p:cNvSpPr txBox="1"/>
          <p:nvPr/>
        </p:nvSpPr>
        <p:spPr>
          <a:xfrm>
            <a:off x="4834" y="534734"/>
            <a:ext cx="9191985" cy="6278642"/>
          </a:xfrm>
          <a:prstGeom prst="rect">
            <a:avLst/>
          </a:prstGeom>
          <a:noFill/>
        </p:spPr>
        <p:txBody>
          <a:bodyPr wrap="square">
            <a:spAutoFit/>
          </a:bodyPr>
          <a:lstStyle/>
          <a:p>
            <a:pPr marL="457200" lvl="0" indent="-457200" fontAlgn="auto">
              <a:spcBef>
                <a:spcPct val="20000"/>
              </a:spcBef>
              <a:spcAft>
                <a:spcPts val="0"/>
              </a:spcAft>
              <a:defRPr/>
            </a:pPr>
            <a:r>
              <a:rPr lang="ja-JP" altLang="en-US" sz="2200" b="1" dirty="0">
                <a:latin typeface="ＭＳ Ｐゴシック" panose="020B0600070205080204" pitchFamily="50" charset="-128"/>
                <a:ea typeface="ＭＳ Ｐゴシック" panose="020B0600070205080204" pitchFamily="50" charset="-128"/>
              </a:rPr>
              <a:t>　</a:t>
            </a:r>
            <a:r>
              <a:rPr lang="en-US" altLang="ja-JP" sz="2000" b="1" dirty="0">
                <a:latin typeface="ＭＳ Ｐゴシック" panose="020B0600070205080204" pitchFamily="50" charset="-128"/>
                <a:ea typeface="ＭＳ Ｐゴシック" panose="020B0600070205080204" pitchFamily="50" charset="-128"/>
              </a:rPr>
              <a:t>【</a:t>
            </a:r>
            <a:r>
              <a:rPr lang="ja-JP" altLang="en-US" sz="2000" b="1" dirty="0">
                <a:latin typeface="ＭＳ Ｐゴシック" panose="020B0600070205080204" pitchFamily="50" charset="-128"/>
                <a:ea typeface="ＭＳ Ｐゴシック" panose="020B0600070205080204" pitchFamily="50" charset="-128"/>
              </a:rPr>
              <a:t>共通事項</a:t>
            </a:r>
            <a:r>
              <a:rPr lang="en-US" altLang="ja-JP" sz="2000" b="1" dirty="0">
                <a:latin typeface="ＭＳ Ｐゴシック" panose="020B0600070205080204" pitchFamily="50" charset="-128"/>
                <a:ea typeface="ＭＳ Ｐゴシック" panose="020B0600070205080204" pitchFamily="50" charset="-128"/>
              </a:rPr>
              <a:t>】</a:t>
            </a:r>
          </a:p>
          <a:p>
            <a:pPr marL="457200" lvl="0" indent="-457200" fontAlgn="auto">
              <a:spcBef>
                <a:spcPct val="20000"/>
              </a:spcBef>
              <a:spcAft>
                <a:spcPts val="0"/>
              </a:spcAft>
              <a:defRPr/>
            </a:pPr>
            <a:r>
              <a:rPr lang="ja-JP" altLang="en-US" sz="2000" b="1" dirty="0">
                <a:solidFill>
                  <a:srgbClr val="FF0000"/>
                </a:solidFill>
                <a:latin typeface="ＭＳ Ｐゴシック" panose="020B0600070205080204" pitchFamily="50" charset="-128"/>
                <a:ea typeface="ＭＳ Ｐゴシック" panose="020B0600070205080204" pitchFamily="50" charset="-128"/>
              </a:rPr>
              <a:t>　</a:t>
            </a:r>
            <a:r>
              <a:rPr lang="ja-JP" altLang="en-US" sz="2000" b="1" dirty="0">
                <a:latin typeface="ＭＳ Ｐゴシック" panose="020B0600070205080204" pitchFamily="50" charset="-128"/>
                <a:ea typeface="ＭＳ Ｐゴシック" panose="020B0600070205080204" pitchFamily="50" charset="-128"/>
              </a:rPr>
              <a:t>○</a:t>
            </a:r>
            <a:r>
              <a:rPr lang="ja-JP" altLang="en-US" sz="2000" b="1" u="sng" dirty="0">
                <a:solidFill>
                  <a:srgbClr val="FF0000"/>
                </a:solidFill>
                <a:latin typeface="ＭＳ Ｐゴシック" panose="020B0600070205080204" pitchFamily="50" charset="-128"/>
                <a:ea typeface="ＭＳ Ｐゴシック" panose="020B0600070205080204" pitchFamily="50" charset="-128"/>
              </a:rPr>
              <a:t>死亡後、３０日以内に閣議決定・裁可の手続きを完了</a:t>
            </a:r>
            <a:r>
              <a:rPr lang="ja-JP" altLang="en-US" sz="2000" b="1" dirty="0">
                <a:solidFill>
                  <a:prstClr val="black"/>
                </a:solidFill>
                <a:latin typeface="ＭＳ Ｐゴシック" panose="020B0600070205080204" pitchFamily="50" charset="-128"/>
                <a:ea typeface="ＭＳ Ｐゴシック" panose="020B0600070205080204" pitchFamily="50" charset="-128"/>
              </a:rPr>
              <a:t>する必要がある。</a:t>
            </a:r>
            <a:endParaRPr lang="en-US" altLang="ja-JP" sz="2000" b="1" dirty="0">
              <a:solidFill>
                <a:prstClr val="black"/>
              </a:solidFill>
              <a:latin typeface="ＭＳ Ｐゴシック" panose="020B0600070205080204" pitchFamily="50" charset="-128"/>
              <a:ea typeface="ＭＳ Ｐゴシック" panose="020B0600070205080204" pitchFamily="50" charset="-128"/>
            </a:endParaRPr>
          </a:p>
          <a:p>
            <a:r>
              <a:rPr lang="ja-JP" altLang="en-US" sz="2000" b="1" dirty="0">
                <a:solidFill>
                  <a:prstClr val="black"/>
                </a:solidFill>
                <a:latin typeface="ＭＳ Ｐゴシック" panose="020B0600070205080204" pitchFamily="50" charset="-128"/>
                <a:ea typeface="ＭＳ Ｐゴシック" panose="020B0600070205080204" pitchFamily="50" charset="-128"/>
              </a:rPr>
              <a:t>　○</a:t>
            </a:r>
            <a:r>
              <a:rPr lang="ja-JP" altLang="en-US" sz="2000" b="1" u="sng" dirty="0">
                <a:solidFill>
                  <a:srgbClr val="0070C0"/>
                </a:solidFill>
                <a:latin typeface="ＭＳ Ｐゴシック" panose="020B0600070205080204" pitchFamily="50" charset="-128"/>
                <a:ea typeface="ＭＳ Ｐゴシック" panose="020B0600070205080204" pitchFamily="50" charset="-128"/>
              </a:rPr>
              <a:t>候補者（受章者）・家族等の</a:t>
            </a:r>
            <a:r>
              <a:rPr lang="ja-JP" altLang="en-US" sz="2000" b="1" u="sng" dirty="0">
                <a:solidFill>
                  <a:srgbClr val="0070C0"/>
                </a:solidFill>
                <a:latin typeface="ＭＳ Ｐゴシック"/>
                <a:ea typeface="ＭＳ Ｐゴシック"/>
              </a:rPr>
              <a:t>意向</a:t>
            </a:r>
            <a:r>
              <a:rPr lang="ja-JP" altLang="en-US" sz="2000" b="1" dirty="0">
                <a:solidFill>
                  <a:prstClr val="black"/>
                </a:solidFill>
                <a:latin typeface="ＭＳ Ｐゴシック"/>
                <a:ea typeface="ＭＳ Ｐゴシック"/>
              </a:rPr>
              <a:t>を確認し、常に</a:t>
            </a:r>
            <a:r>
              <a:rPr lang="ja-JP" altLang="en-US" sz="2000" b="1" u="sng" dirty="0">
                <a:solidFill>
                  <a:srgbClr val="0070C0"/>
                </a:solidFill>
                <a:latin typeface="ＭＳ Ｐゴシック"/>
                <a:ea typeface="ＭＳ Ｐゴシック"/>
              </a:rPr>
              <a:t>連絡体制の構築</a:t>
            </a:r>
            <a:r>
              <a:rPr lang="ja-JP" altLang="en-US" sz="2000" b="1" dirty="0">
                <a:solidFill>
                  <a:prstClr val="black"/>
                </a:solidFill>
                <a:latin typeface="ＭＳ Ｐゴシック"/>
                <a:ea typeface="ＭＳ Ｐゴシック"/>
              </a:rPr>
              <a:t>を図っておく</a:t>
            </a:r>
            <a:endParaRPr lang="en-US" altLang="ja-JP" sz="2000" b="1" dirty="0">
              <a:solidFill>
                <a:prstClr val="black"/>
              </a:solidFill>
              <a:latin typeface="ＭＳ Ｐゴシック"/>
              <a:ea typeface="ＭＳ Ｐゴシック"/>
            </a:endParaRPr>
          </a:p>
          <a:p>
            <a:r>
              <a:rPr lang="ja-JP" altLang="en-US" sz="2000" b="1" dirty="0">
                <a:solidFill>
                  <a:prstClr val="black"/>
                </a:solidFill>
                <a:latin typeface="ＭＳ Ｐゴシック"/>
                <a:ea typeface="ＭＳ Ｐゴシック"/>
              </a:rPr>
              <a:t>　　 ことが重要（家族（遺族）→企業・団体→推薦課室）。</a:t>
            </a:r>
            <a:endParaRPr lang="en-US" altLang="ja-JP" sz="2000" b="1" dirty="0">
              <a:solidFill>
                <a:prstClr val="black"/>
              </a:solidFill>
              <a:latin typeface="ＭＳ Ｐゴシック"/>
              <a:ea typeface="ＭＳ Ｐゴシック"/>
            </a:endParaRPr>
          </a:p>
          <a:p>
            <a:endParaRPr lang="en-US" altLang="ja-JP" sz="2000" b="1" dirty="0">
              <a:solidFill>
                <a:prstClr val="black"/>
              </a:solidFill>
              <a:latin typeface="ＭＳ Ｐゴシック"/>
              <a:ea typeface="ＭＳ Ｐゴシック"/>
            </a:endParaRPr>
          </a:p>
          <a:p>
            <a:r>
              <a:rPr lang="ja-JP" altLang="en-US" sz="2000" b="1" dirty="0">
                <a:latin typeface="ＭＳ Ｐゴシック" panose="020B0600070205080204" pitchFamily="50" charset="-128"/>
                <a:ea typeface="ＭＳ Ｐゴシック" panose="020B0600070205080204" pitchFamily="50" charset="-128"/>
              </a:rPr>
              <a:t>　</a:t>
            </a:r>
            <a:r>
              <a:rPr lang="en-US" altLang="ja-JP" sz="2000" b="1" dirty="0">
                <a:latin typeface="ＭＳ Ｐゴシック" panose="020B0600070205080204" pitchFamily="50" charset="-128"/>
                <a:ea typeface="ＭＳ Ｐゴシック" panose="020B0600070205080204" pitchFamily="50" charset="-128"/>
              </a:rPr>
              <a:t> 【</a:t>
            </a:r>
            <a:r>
              <a:rPr lang="ja-JP" altLang="en-US" sz="2000" b="1" dirty="0">
                <a:latin typeface="ＭＳ Ｐゴシック" panose="020B0600070205080204" pitchFamily="50" charset="-128"/>
                <a:ea typeface="ＭＳ Ｐゴシック" panose="020B0600070205080204" pitchFamily="50" charset="-128"/>
              </a:rPr>
              <a:t>死亡叙勲</a:t>
            </a:r>
            <a:r>
              <a:rPr lang="en-US" altLang="ja-JP" sz="2000" b="1" dirty="0">
                <a:latin typeface="ＭＳ Ｐゴシック" panose="020B0600070205080204" pitchFamily="50" charset="-128"/>
                <a:ea typeface="ＭＳ Ｐゴシック" panose="020B0600070205080204" pitchFamily="50" charset="-128"/>
              </a:rPr>
              <a:t>】</a:t>
            </a:r>
          </a:p>
          <a:p>
            <a:pPr marL="457200" lvl="0" indent="-457200" fontAlgn="auto">
              <a:spcBef>
                <a:spcPct val="20000"/>
              </a:spcBef>
              <a:spcAft>
                <a:spcPts val="0"/>
              </a:spcAft>
              <a:defRPr/>
            </a:pPr>
            <a:r>
              <a:rPr lang="ja-JP" altLang="en-US" sz="2000" b="1" dirty="0">
                <a:latin typeface="ＭＳ Ｐゴシック" panose="020B0600070205080204" pitchFamily="50" charset="-128"/>
                <a:ea typeface="ＭＳ Ｐゴシック" panose="020B0600070205080204" pitchFamily="50" charset="-128"/>
              </a:rPr>
              <a:t>　○</a:t>
            </a:r>
            <a:r>
              <a:rPr lang="ja-JP" altLang="en-US" sz="2000" b="1" u="sng" dirty="0">
                <a:solidFill>
                  <a:srgbClr val="FF0000"/>
                </a:solidFill>
                <a:latin typeface="ＭＳ Ｐゴシック"/>
                <a:ea typeface="ＭＳ Ｐゴシック"/>
              </a:rPr>
              <a:t>生前に叙勲受章していない方</a:t>
            </a:r>
            <a:r>
              <a:rPr lang="ja-JP" altLang="en-US" sz="2000" b="1" dirty="0">
                <a:solidFill>
                  <a:prstClr val="black"/>
                </a:solidFill>
                <a:latin typeface="ＭＳ Ｐゴシック"/>
                <a:ea typeface="ＭＳ Ｐゴシック"/>
              </a:rPr>
              <a:t>に対して、</a:t>
            </a:r>
            <a:r>
              <a:rPr lang="ja-JP" altLang="en-US" sz="2000" b="1" u="sng" dirty="0">
                <a:solidFill>
                  <a:srgbClr val="FF0000"/>
                </a:solidFill>
                <a:latin typeface="ＭＳ Ｐゴシック"/>
                <a:ea typeface="ＭＳ Ｐゴシック"/>
              </a:rPr>
              <a:t>団体等からの推薦</a:t>
            </a:r>
            <a:r>
              <a:rPr lang="ja-JP" altLang="en-US" sz="2000" b="1" dirty="0">
                <a:solidFill>
                  <a:prstClr val="black"/>
                </a:solidFill>
                <a:latin typeface="ＭＳ Ｐゴシック"/>
                <a:ea typeface="ＭＳ Ｐゴシック"/>
              </a:rPr>
              <a:t>により審査を実施。</a:t>
            </a:r>
            <a:endParaRPr lang="en-US" altLang="ja-JP" sz="2000" b="1" dirty="0">
              <a:solidFill>
                <a:prstClr val="black"/>
              </a:solidFill>
              <a:latin typeface="ＭＳ Ｐゴシック"/>
              <a:ea typeface="ＭＳ Ｐゴシック"/>
            </a:endParaRPr>
          </a:p>
          <a:p>
            <a:pPr marL="457200" lvl="0" indent="-457200" fontAlgn="auto">
              <a:spcBef>
                <a:spcPct val="20000"/>
              </a:spcBef>
              <a:spcAft>
                <a:spcPts val="0"/>
              </a:spcAft>
              <a:defRPr/>
            </a:pPr>
            <a:r>
              <a:rPr lang="ja-JP" altLang="en-US" sz="2000" b="1" dirty="0">
                <a:solidFill>
                  <a:prstClr val="black"/>
                </a:solidFill>
                <a:latin typeface="ＭＳ Ｐゴシック" panose="020B0600070205080204" pitchFamily="50" charset="-128"/>
                <a:ea typeface="ＭＳ Ｐゴシック" panose="020B0600070205080204" pitchFamily="50" charset="-128"/>
              </a:rPr>
              <a:t>　</a:t>
            </a:r>
            <a:r>
              <a:rPr lang="ja-JP" altLang="en-US" sz="2000" b="1" dirty="0">
                <a:latin typeface="ＭＳ Ｐゴシック" panose="020B0600070205080204" pitchFamily="50" charset="-128"/>
                <a:ea typeface="ＭＳ Ｐゴシック" panose="020B0600070205080204" pitchFamily="50" charset="-128"/>
              </a:rPr>
              <a:t>○</a:t>
            </a:r>
            <a:r>
              <a:rPr lang="ja-JP" altLang="en-US" sz="2000" b="1" u="sng" dirty="0">
                <a:solidFill>
                  <a:srgbClr val="FF0000"/>
                </a:solidFill>
                <a:latin typeface="ＭＳ Ｐゴシック" panose="020B0600070205080204" pitchFamily="50" charset="-128"/>
                <a:ea typeface="ＭＳ Ｐゴシック" panose="020B0600070205080204" pitchFamily="50" charset="-128"/>
              </a:rPr>
              <a:t>７０歳の年齢制限が取り払われ</a:t>
            </a:r>
            <a:r>
              <a:rPr lang="ja-JP" altLang="en-US" sz="2000" b="1" dirty="0">
                <a:solidFill>
                  <a:prstClr val="black"/>
                </a:solidFill>
                <a:latin typeface="ＭＳ Ｐゴシック" panose="020B0600070205080204" pitchFamily="50" charset="-128"/>
                <a:ea typeface="ＭＳ Ｐゴシック" panose="020B0600070205080204" pitchFamily="50" charset="-128"/>
              </a:rPr>
              <a:t>、概ね</a:t>
            </a:r>
            <a:r>
              <a:rPr lang="ja-JP" altLang="en-US" sz="2000" b="1" u="sng" dirty="0">
                <a:solidFill>
                  <a:srgbClr val="0070C0"/>
                </a:solidFill>
                <a:latin typeface="ＭＳ Ｐゴシック" panose="020B0600070205080204" pitchFamily="50" charset="-128"/>
                <a:ea typeface="ＭＳ Ｐゴシック" panose="020B0600070205080204" pitchFamily="50" charset="-128"/>
              </a:rPr>
              <a:t>春秋叙勲の基準と同様</a:t>
            </a:r>
            <a:r>
              <a:rPr lang="ja-JP" altLang="en-US" sz="2000" b="1" dirty="0">
                <a:solidFill>
                  <a:prstClr val="black"/>
                </a:solidFill>
                <a:latin typeface="ＭＳ Ｐゴシック" panose="020B0600070205080204" pitchFamily="50" charset="-128"/>
                <a:ea typeface="ＭＳ Ｐゴシック" panose="020B0600070205080204" pitchFamily="50" charset="-128"/>
              </a:rPr>
              <a:t>。</a:t>
            </a:r>
            <a:endParaRPr lang="en-US" altLang="ja-JP" sz="2000" b="1" dirty="0">
              <a:solidFill>
                <a:prstClr val="black"/>
              </a:solidFill>
              <a:latin typeface="ＭＳ Ｐゴシック" panose="020B0600070205080204" pitchFamily="50" charset="-128"/>
              <a:ea typeface="ＭＳ Ｐゴシック" panose="020B0600070205080204" pitchFamily="50" charset="-128"/>
            </a:endParaRPr>
          </a:p>
          <a:p>
            <a:pPr marL="457200" lvl="0" indent="-457200" fontAlgn="auto">
              <a:spcBef>
                <a:spcPct val="20000"/>
              </a:spcBef>
              <a:spcAft>
                <a:spcPts val="0"/>
              </a:spcAft>
              <a:defRPr/>
            </a:pPr>
            <a:r>
              <a:rPr lang="ja-JP" altLang="en-US" sz="2000" b="1" dirty="0">
                <a:solidFill>
                  <a:prstClr val="black"/>
                </a:solidFill>
                <a:latin typeface="ＭＳ Ｐゴシック" panose="020B0600070205080204" pitchFamily="50" charset="-128"/>
                <a:ea typeface="ＭＳ Ｐゴシック" panose="020B0600070205080204" pitchFamily="50" charset="-128"/>
              </a:rPr>
              <a:t>　</a:t>
            </a:r>
            <a:r>
              <a:rPr lang="en-US" altLang="ja-JP" sz="2000" b="1" dirty="0">
                <a:solidFill>
                  <a:prstClr val="black"/>
                </a:solidFill>
                <a:latin typeface="ＭＳ Ｐゴシック" panose="020B0600070205080204" pitchFamily="50" charset="-128"/>
                <a:ea typeface="ＭＳ Ｐゴシック" panose="020B0600070205080204" pitchFamily="50" charset="-128"/>
              </a:rPr>
              <a:t>【</a:t>
            </a:r>
            <a:r>
              <a:rPr lang="ja-JP" altLang="en-US" sz="2000" b="1" dirty="0">
                <a:solidFill>
                  <a:prstClr val="black"/>
                </a:solidFill>
                <a:latin typeface="ＭＳ Ｐゴシック" panose="020B0600070205080204" pitchFamily="50" charset="-128"/>
                <a:ea typeface="ＭＳ Ｐゴシック" panose="020B0600070205080204" pitchFamily="50" charset="-128"/>
              </a:rPr>
              <a:t>叙位</a:t>
            </a:r>
            <a:r>
              <a:rPr lang="en-US" altLang="ja-JP" sz="2000" b="1" dirty="0">
                <a:solidFill>
                  <a:prstClr val="black"/>
                </a:solidFill>
                <a:latin typeface="ＭＳ Ｐゴシック" panose="020B0600070205080204" pitchFamily="50" charset="-128"/>
                <a:ea typeface="ＭＳ Ｐゴシック" panose="020B0600070205080204" pitchFamily="50" charset="-128"/>
              </a:rPr>
              <a:t>】</a:t>
            </a:r>
          </a:p>
          <a:p>
            <a:pPr marL="457200" lvl="0" indent="-457200" fontAlgn="auto">
              <a:spcBef>
                <a:spcPct val="20000"/>
              </a:spcBef>
              <a:spcAft>
                <a:spcPts val="0"/>
              </a:spcAft>
              <a:defRPr/>
            </a:pPr>
            <a:r>
              <a:rPr lang="ja-JP" altLang="en-US" sz="2000" b="1" dirty="0">
                <a:solidFill>
                  <a:prstClr val="black"/>
                </a:solidFill>
                <a:latin typeface="ＭＳ Ｐゴシック" panose="020B0600070205080204" pitchFamily="50" charset="-128"/>
                <a:ea typeface="ＭＳ Ｐゴシック" panose="020B0600070205080204" pitchFamily="50" charset="-128"/>
              </a:rPr>
              <a:t>　○</a:t>
            </a:r>
            <a:r>
              <a:rPr lang="ja-JP" altLang="en-US" sz="2000" b="1" u="sng" dirty="0">
                <a:solidFill>
                  <a:srgbClr val="FF0000"/>
                </a:solidFill>
                <a:latin typeface="ＭＳ Ｐゴシック"/>
                <a:ea typeface="ＭＳ Ｐゴシック"/>
              </a:rPr>
              <a:t>生前に叙勲受章した方</a:t>
            </a:r>
            <a:r>
              <a:rPr lang="ja-JP" altLang="en-US" sz="2000" b="1" dirty="0">
                <a:solidFill>
                  <a:prstClr val="black"/>
                </a:solidFill>
                <a:latin typeface="ＭＳ Ｐゴシック"/>
                <a:ea typeface="ＭＳ Ｐゴシック"/>
              </a:rPr>
              <a:t>に対して、</a:t>
            </a:r>
            <a:r>
              <a:rPr lang="ja-JP" altLang="en-US" sz="2000" b="1" u="sng" dirty="0">
                <a:solidFill>
                  <a:srgbClr val="FF0000"/>
                </a:solidFill>
                <a:latin typeface="ＭＳ Ｐゴシック"/>
                <a:ea typeface="ＭＳ Ｐゴシック"/>
              </a:rPr>
              <a:t>団体等からの推薦</a:t>
            </a:r>
            <a:r>
              <a:rPr lang="ja-JP" altLang="en-US" sz="2000" b="1" dirty="0">
                <a:solidFill>
                  <a:prstClr val="black"/>
                </a:solidFill>
                <a:latin typeface="ＭＳ Ｐゴシック"/>
                <a:ea typeface="ＭＳ Ｐゴシック"/>
              </a:rPr>
              <a:t>により審査を実施。</a:t>
            </a:r>
            <a:endParaRPr lang="en-US" altLang="ja-JP" sz="2000" b="1" dirty="0">
              <a:solidFill>
                <a:prstClr val="black"/>
              </a:solidFill>
              <a:latin typeface="ＭＳ Ｐゴシック"/>
              <a:ea typeface="ＭＳ Ｐゴシック"/>
            </a:endParaRPr>
          </a:p>
          <a:p>
            <a:pPr marL="457200" lvl="0" indent="-457200" fontAlgn="auto">
              <a:spcBef>
                <a:spcPct val="20000"/>
              </a:spcBef>
              <a:spcAft>
                <a:spcPts val="0"/>
              </a:spcAft>
              <a:defRPr/>
            </a:pPr>
            <a:r>
              <a:rPr lang="ja-JP" altLang="en-US" sz="2000" b="1" dirty="0">
                <a:solidFill>
                  <a:prstClr val="black"/>
                </a:solidFill>
                <a:latin typeface="ＭＳ Ｐゴシック"/>
                <a:ea typeface="ＭＳ Ｐゴシック"/>
              </a:rPr>
              <a:t>　</a:t>
            </a:r>
            <a:r>
              <a:rPr lang="ja-JP" altLang="en-US" sz="2000" b="1" dirty="0">
                <a:latin typeface="+mn-ea"/>
              </a:rPr>
              <a:t>○</a:t>
            </a:r>
            <a:r>
              <a:rPr lang="ja-JP" altLang="en-US" sz="2000" b="1" u="sng" dirty="0">
                <a:solidFill>
                  <a:srgbClr val="FF0000"/>
                </a:solidFill>
                <a:latin typeface="+mn-ea"/>
              </a:rPr>
              <a:t>生前団体功績で叙勲受章</a:t>
            </a:r>
            <a:r>
              <a:rPr lang="ja-JP" altLang="en-US" sz="2000" b="1" dirty="0">
                <a:latin typeface="+mn-ea"/>
              </a:rPr>
              <a:t>した場合、</a:t>
            </a:r>
            <a:r>
              <a:rPr lang="ja-JP" altLang="en-US" sz="2000" b="1" u="sng" dirty="0">
                <a:solidFill>
                  <a:srgbClr val="FF0000"/>
                </a:solidFill>
                <a:latin typeface="+mn-ea"/>
              </a:rPr>
              <a:t>叙位の評価団体</a:t>
            </a:r>
            <a:r>
              <a:rPr lang="ja-JP" altLang="en-US" sz="2000" b="1" dirty="0">
                <a:latin typeface="+mn-ea"/>
              </a:rPr>
              <a:t>になっていることが</a:t>
            </a:r>
            <a:r>
              <a:rPr lang="ja-JP" altLang="en-US" sz="2000" b="1" u="sng" dirty="0">
                <a:solidFill>
                  <a:srgbClr val="FF0000"/>
                </a:solidFill>
                <a:latin typeface="+mn-ea"/>
              </a:rPr>
              <a:t>必須</a:t>
            </a:r>
            <a:r>
              <a:rPr lang="ja-JP" altLang="en-US" sz="2000" b="1" dirty="0">
                <a:latin typeface="+mn-ea"/>
              </a:rPr>
              <a:t>。</a:t>
            </a:r>
            <a:endParaRPr lang="en-US" altLang="ja-JP" sz="2000" b="1" dirty="0">
              <a:latin typeface="+mn-ea"/>
            </a:endParaRPr>
          </a:p>
          <a:p>
            <a:pPr marL="457200" indent="-457200" fontAlgn="auto">
              <a:spcBef>
                <a:spcPct val="20000"/>
              </a:spcBef>
              <a:spcAft>
                <a:spcPts val="0"/>
              </a:spcAft>
              <a:defRPr/>
            </a:pPr>
            <a:r>
              <a:rPr lang="ja-JP" altLang="en-US" sz="2000" b="1" dirty="0">
                <a:latin typeface="+mn-ea"/>
              </a:rPr>
              <a:t>　○</a:t>
            </a:r>
            <a:r>
              <a:rPr lang="ja-JP" altLang="en-US" sz="2000" b="1" u="sng" dirty="0">
                <a:solidFill>
                  <a:srgbClr val="FF0000"/>
                </a:solidFill>
                <a:latin typeface="+mn-ea"/>
              </a:rPr>
              <a:t>副社長で叙勲受章</a:t>
            </a:r>
            <a:r>
              <a:rPr lang="ja-JP" altLang="en-US" sz="2000" b="1" dirty="0">
                <a:latin typeface="+mn-ea"/>
              </a:rPr>
              <a:t>した場合、</a:t>
            </a:r>
            <a:r>
              <a:rPr lang="ja-JP" altLang="en-US" sz="2000" b="1" dirty="0">
                <a:solidFill>
                  <a:srgbClr val="0070C0"/>
                </a:solidFill>
                <a:latin typeface="+mn-ea"/>
              </a:rPr>
              <a:t>原則、</a:t>
            </a:r>
            <a:r>
              <a:rPr lang="ja-JP" altLang="en-US" sz="2000" b="1" u="sng" dirty="0">
                <a:solidFill>
                  <a:srgbClr val="FF0000"/>
                </a:solidFill>
                <a:latin typeface="+mn-ea"/>
              </a:rPr>
              <a:t>申請不可</a:t>
            </a:r>
            <a:r>
              <a:rPr lang="ja-JP" altLang="en-US" sz="2000" b="1" dirty="0">
                <a:latin typeface="+mn-ea"/>
              </a:rPr>
              <a:t>。</a:t>
            </a:r>
            <a:endParaRPr lang="en-US" altLang="ja-JP" sz="2000" b="1" dirty="0">
              <a:latin typeface="+mn-ea"/>
            </a:endParaRPr>
          </a:p>
          <a:p>
            <a:pPr marL="457200" indent="-457200" fontAlgn="auto">
              <a:spcBef>
                <a:spcPct val="20000"/>
              </a:spcBef>
              <a:spcAft>
                <a:spcPts val="0"/>
              </a:spcAft>
              <a:defRPr/>
            </a:pPr>
            <a:r>
              <a:rPr lang="ja-JP" altLang="en-US" sz="2000" b="1" dirty="0">
                <a:latin typeface="+mn-ea"/>
              </a:rPr>
              <a:t>　</a:t>
            </a:r>
            <a:r>
              <a:rPr lang="en-US" altLang="ja-JP" sz="2000" b="1" dirty="0">
                <a:latin typeface="+mn-ea"/>
              </a:rPr>
              <a:t>【</a:t>
            </a:r>
            <a:r>
              <a:rPr lang="ja-JP" altLang="en-US" sz="2000" b="1" dirty="0">
                <a:latin typeface="+mn-ea"/>
              </a:rPr>
              <a:t>スケジュール例</a:t>
            </a:r>
            <a:r>
              <a:rPr lang="en-US" altLang="ja-JP" sz="2000" b="1" dirty="0">
                <a:latin typeface="+mn-ea"/>
              </a:rPr>
              <a:t>】</a:t>
            </a:r>
          </a:p>
          <a:p>
            <a:pPr marL="457200" indent="-457200" fontAlgn="auto">
              <a:spcBef>
                <a:spcPct val="20000"/>
              </a:spcBef>
              <a:spcAft>
                <a:spcPts val="0"/>
              </a:spcAft>
              <a:defRPr/>
            </a:pPr>
            <a:r>
              <a:rPr lang="ja-JP" altLang="en-US" sz="1400" b="1" dirty="0">
                <a:solidFill>
                  <a:prstClr val="black"/>
                </a:solidFill>
                <a:latin typeface="ＭＳ Ｐゴシック"/>
                <a:ea typeface="ＭＳ Ｐゴシック"/>
              </a:rPr>
              <a:t>　　　１２月　１日：死亡</a:t>
            </a:r>
            <a:endParaRPr lang="en-US" altLang="ja-JP" sz="1400" b="1" dirty="0">
              <a:solidFill>
                <a:prstClr val="black"/>
              </a:solidFill>
              <a:latin typeface="ＭＳ Ｐゴシック"/>
              <a:ea typeface="ＭＳ Ｐゴシック"/>
            </a:endParaRPr>
          </a:p>
          <a:p>
            <a:pPr marL="457200" lvl="0" indent="-457200" fontAlgn="auto">
              <a:spcBef>
                <a:spcPct val="20000"/>
              </a:spcBef>
              <a:spcAft>
                <a:spcPts val="0"/>
              </a:spcAft>
              <a:defRPr/>
            </a:pPr>
            <a:r>
              <a:rPr lang="ja-JP" altLang="en-US" sz="1400" b="1" dirty="0">
                <a:solidFill>
                  <a:prstClr val="black"/>
                </a:solidFill>
                <a:latin typeface="ＭＳ Ｐゴシック"/>
                <a:ea typeface="ＭＳ Ｐゴシック"/>
              </a:rPr>
              <a:t>　　　１２月　８日：申請書類一式の仮セット版を業管室に提出　　  　　　</a:t>
            </a:r>
            <a:r>
              <a:rPr lang="ja-JP" altLang="en-US" sz="1400" b="1" dirty="0">
                <a:solidFill>
                  <a:srgbClr val="FF0000"/>
                </a:solidFill>
                <a:latin typeface="ＭＳ Ｐゴシック"/>
                <a:ea typeface="ＭＳ Ｐゴシック"/>
              </a:rPr>
              <a:t>申請書類を準備する時間は</a:t>
            </a:r>
            <a:endParaRPr lang="en-US" altLang="ja-JP" sz="1400" b="1" dirty="0">
              <a:solidFill>
                <a:srgbClr val="FF0000"/>
              </a:solidFill>
              <a:latin typeface="ＭＳ Ｐゴシック"/>
              <a:ea typeface="ＭＳ Ｐゴシック"/>
            </a:endParaRPr>
          </a:p>
          <a:p>
            <a:pPr marL="457200" lvl="0" indent="-457200" fontAlgn="auto">
              <a:spcBef>
                <a:spcPct val="20000"/>
              </a:spcBef>
              <a:spcAft>
                <a:spcPts val="0"/>
              </a:spcAft>
              <a:defRPr/>
            </a:pPr>
            <a:r>
              <a:rPr lang="ja-JP" altLang="en-US" sz="1400" b="1" dirty="0">
                <a:solidFill>
                  <a:prstClr val="black"/>
                </a:solidFill>
                <a:latin typeface="ＭＳ Ｐゴシック"/>
                <a:ea typeface="ＭＳ Ｐゴシック"/>
              </a:rPr>
              <a:t>　　　１２月１２日：申請書類一式の正式セット版を業管室に提出　　　　 </a:t>
            </a:r>
            <a:r>
              <a:rPr lang="ja-JP" altLang="en-US" sz="1400" b="1" dirty="0">
                <a:solidFill>
                  <a:srgbClr val="FF0000"/>
                </a:solidFill>
                <a:latin typeface="ＭＳ Ｐゴシック"/>
                <a:ea typeface="ＭＳ Ｐゴシック"/>
              </a:rPr>
              <a:t>最大で２週間しかありません</a:t>
            </a:r>
            <a:endParaRPr lang="en-US" altLang="ja-JP" sz="1400" b="1" dirty="0">
              <a:solidFill>
                <a:srgbClr val="FF0000"/>
              </a:solidFill>
              <a:latin typeface="ＭＳ Ｐゴシック"/>
              <a:ea typeface="ＭＳ Ｐゴシック"/>
            </a:endParaRPr>
          </a:p>
          <a:p>
            <a:pPr marL="457200" lvl="0" indent="-457200" fontAlgn="auto">
              <a:spcBef>
                <a:spcPct val="20000"/>
              </a:spcBef>
              <a:spcAft>
                <a:spcPts val="0"/>
              </a:spcAft>
              <a:defRPr/>
            </a:pPr>
            <a:r>
              <a:rPr lang="ja-JP" altLang="en-US" sz="1400" b="1" dirty="0">
                <a:solidFill>
                  <a:prstClr val="black"/>
                </a:solidFill>
                <a:latin typeface="ＭＳ Ｐゴシック"/>
                <a:ea typeface="ＭＳ Ｐゴシック"/>
              </a:rPr>
              <a:t>　　　１２月１３日：申請書類（紙媒体）を秘書課に提出</a:t>
            </a:r>
            <a:endParaRPr lang="en-US" altLang="ja-JP" sz="1400" b="1" dirty="0">
              <a:solidFill>
                <a:prstClr val="black"/>
              </a:solidFill>
              <a:latin typeface="ＭＳ Ｐゴシック"/>
              <a:ea typeface="ＭＳ Ｐゴシック"/>
            </a:endParaRPr>
          </a:p>
          <a:p>
            <a:pPr marL="457200" lvl="0" indent="-457200" fontAlgn="auto">
              <a:spcBef>
                <a:spcPct val="20000"/>
              </a:spcBef>
              <a:spcAft>
                <a:spcPts val="0"/>
              </a:spcAft>
              <a:defRPr/>
            </a:pPr>
            <a:r>
              <a:rPr lang="ja-JP" altLang="en-US" sz="1400" b="1" dirty="0">
                <a:solidFill>
                  <a:prstClr val="black"/>
                </a:solidFill>
                <a:latin typeface="ＭＳ Ｐゴシック"/>
                <a:ea typeface="ＭＳ Ｐゴシック"/>
              </a:rPr>
              <a:t>　　　１２月１８日以降：官房秘書課から賞勲局に提出</a:t>
            </a:r>
            <a:endParaRPr lang="en-US" altLang="ja-JP" sz="1400" b="1" dirty="0">
              <a:solidFill>
                <a:prstClr val="black"/>
              </a:solidFill>
              <a:latin typeface="ＭＳ Ｐゴシック"/>
              <a:ea typeface="ＭＳ Ｐゴシック"/>
            </a:endParaRPr>
          </a:p>
          <a:p>
            <a:pPr marL="457200" lvl="0" indent="-457200" fontAlgn="auto">
              <a:spcBef>
                <a:spcPct val="20000"/>
              </a:spcBef>
              <a:spcAft>
                <a:spcPts val="0"/>
              </a:spcAft>
              <a:defRPr/>
            </a:pPr>
            <a:r>
              <a:rPr lang="ja-JP" altLang="en-US" sz="1400" b="1" dirty="0">
                <a:solidFill>
                  <a:prstClr val="black"/>
                </a:solidFill>
                <a:latin typeface="ＭＳ Ｐゴシック"/>
                <a:ea typeface="ＭＳ Ｐゴシック"/>
              </a:rPr>
              <a:t>　　　１２月２６日：閣議</a:t>
            </a:r>
            <a:endParaRPr lang="en-US" altLang="ja-JP" sz="2000" b="1" dirty="0">
              <a:solidFill>
                <a:prstClr val="black"/>
              </a:solidFill>
              <a:latin typeface="ＭＳ Ｐゴシック"/>
              <a:ea typeface="ＭＳ Ｐゴシック"/>
            </a:endParaRPr>
          </a:p>
        </p:txBody>
      </p:sp>
      <p:sp>
        <p:nvSpPr>
          <p:cNvPr id="8" name="テキスト ボックス 7"/>
          <p:cNvSpPr txBox="1"/>
          <p:nvPr/>
        </p:nvSpPr>
        <p:spPr>
          <a:xfrm>
            <a:off x="-23993" y="126848"/>
            <a:ext cx="9144000" cy="523220"/>
          </a:xfrm>
          <a:prstGeom prst="rect">
            <a:avLst/>
          </a:prstGeom>
          <a:noFill/>
        </p:spPr>
        <p:txBody>
          <a:bodyPr>
            <a:spAutoFit/>
          </a:bodyPr>
          <a:lstStyle/>
          <a:p>
            <a:pPr marL="457200" indent="-457200" algn="ctr" fontAlgn="auto">
              <a:spcBef>
                <a:spcPct val="20000"/>
              </a:spcBef>
              <a:spcAft>
                <a:spcPts val="0"/>
              </a:spcAft>
              <a:defRPr/>
            </a:pPr>
            <a:r>
              <a:rPr lang="ja-JP" altLang="en-US" sz="2800" b="1" u="sng" dirty="0">
                <a:latin typeface="+mn-ea"/>
                <a:ea typeface="+mn-ea"/>
              </a:rPr>
              <a:t>　</a:t>
            </a:r>
            <a:r>
              <a:rPr lang="en-US" altLang="ja-JP" sz="2800" b="1" u="sng" dirty="0">
                <a:latin typeface="+mn-ea"/>
                <a:ea typeface="+mn-ea"/>
              </a:rPr>
              <a:t>Ⅰ.</a:t>
            </a:r>
            <a:r>
              <a:rPr lang="ja-JP" altLang="en-US" sz="2800" b="1" u="sng" dirty="0">
                <a:latin typeface="+mn-ea"/>
                <a:ea typeface="+mn-ea"/>
              </a:rPr>
              <a:t>叙勲－２．死亡叙勲・叙位</a:t>
            </a:r>
            <a:endParaRPr lang="en-US" altLang="ja-JP" sz="2800" b="1" dirty="0">
              <a:latin typeface="+mn-ea"/>
              <a:ea typeface="+mn-ea"/>
            </a:endParaRPr>
          </a:p>
        </p:txBody>
      </p:sp>
      <p:grpSp>
        <p:nvGrpSpPr>
          <p:cNvPr id="12" name="グループ化 11"/>
          <p:cNvGrpSpPr/>
          <p:nvPr/>
        </p:nvGrpSpPr>
        <p:grpSpPr>
          <a:xfrm>
            <a:off x="7367824" y="71709"/>
            <a:ext cx="1728192" cy="448745"/>
            <a:chOff x="5784997" y="125617"/>
            <a:chExt cx="1561110" cy="780555"/>
          </a:xfrm>
        </p:grpSpPr>
        <p:sp>
          <p:nvSpPr>
            <p:cNvPr id="13" name="角丸四角形 12"/>
            <p:cNvSpPr/>
            <p:nvPr/>
          </p:nvSpPr>
          <p:spPr>
            <a:xfrm>
              <a:off x="5784997" y="125617"/>
              <a:ext cx="1561110" cy="780555"/>
            </a:xfrm>
            <a:prstGeom prst="roundRect">
              <a:avLst>
                <a:gd name="adj" fmla="val 10000"/>
              </a:avLst>
            </a:prstGeom>
            <a:solidFill>
              <a:srgbClr val="7030A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ja-JP" altLang="en-US"/>
            </a:p>
          </p:txBody>
        </p:sp>
        <p:sp>
          <p:nvSpPr>
            <p:cNvPr id="14" name="角丸四角形 4"/>
            <p:cNvSpPr txBox="1"/>
            <p:nvPr/>
          </p:nvSpPr>
          <p:spPr>
            <a:xfrm>
              <a:off x="5807859" y="148479"/>
              <a:ext cx="1515386" cy="7348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2865" tIns="41910" rIns="62865" bIns="41910" numCol="1" spcCol="1270" anchor="ctr" anchorCtr="0">
              <a:noAutofit/>
            </a:bodyPr>
            <a:lstStyle/>
            <a:p>
              <a:pPr lvl="0" algn="ctr" defTabSz="1466850">
                <a:lnSpc>
                  <a:spcPct val="90000"/>
                </a:lnSpc>
                <a:spcBef>
                  <a:spcPct val="0"/>
                </a:spcBef>
                <a:spcAft>
                  <a:spcPct val="35000"/>
                </a:spcAft>
              </a:pPr>
              <a:r>
                <a:rPr kumimoji="1" lang="ja-JP" altLang="en-US" kern="1200" dirty="0">
                  <a:latin typeface="Meiryo UI" panose="020B0604030504040204" pitchFamily="50" charset="-128"/>
                  <a:ea typeface="Meiryo UI" panose="020B0604030504040204" pitchFamily="50" charset="-128"/>
                </a:rPr>
                <a:t>随時</a:t>
              </a:r>
              <a:r>
                <a:rPr kumimoji="1" lang="en-US" altLang="ja-JP" kern="1200" dirty="0">
                  <a:latin typeface="Meiryo UI" panose="020B0604030504040204" pitchFamily="50" charset="-128"/>
                  <a:ea typeface="Meiryo UI" panose="020B0604030504040204" pitchFamily="50" charset="-128"/>
                </a:rPr>
                <a:t>(</a:t>
              </a:r>
              <a:r>
                <a:rPr kumimoji="1" lang="ja-JP" altLang="en-US" kern="1200" dirty="0">
                  <a:latin typeface="Meiryo UI" panose="020B0604030504040204" pitchFamily="50" charset="-128"/>
                  <a:ea typeface="Meiryo UI" panose="020B0604030504040204" pitchFamily="50" charset="-128"/>
                </a:rPr>
                <a:t>死亡時</a:t>
              </a:r>
              <a:r>
                <a:rPr kumimoji="1" lang="en-US" altLang="ja-JP" kern="1200" dirty="0">
                  <a:latin typeface="Meiryo UI" panose="020B0604030504040204" pitchFamily="50" charset="-128"/>
                  <a:ea typeface="Meiryo UI" panose="020B0604030504040204" pitchFamily="50" charset="-128"/>
                </a:rPr>
                <a:t>)</a:t>
              </a:r>
              <a:endParaRPr kumimoji="1" lang="ja-JP" altLang="en-US" sz="1600" kern="1200" dirty="0">
                <a:latin typeface="Meiryo UI" panose="020B0604030504040204" pitchFamily="50" charset="-128"/>
                <a:ea typeface="Meiryo UI" panose="020B0604030504040204" pitchFamily="50" charset="-128"/>
              </a:endParaRPr>
            </a:p>
          </p:txBody>
        </p:sp>
      </p:grpSp>
      <p:sp>
        <p:nvSpPr>
          <p:cNvPr id="2" name="右中かっこ 1"/>
          <p:cNvSpPr/>
          <p:nvPr/>
        </p:nvSpPr>
        <p:spPr>
          <a:xfrm>
            <a:off x="4788024" y="5157192"/>
            <a:ext cx="312025" cy="936104"/>
          </a:xfrm>
          <a:prstGeom prst="rightBrace">
            <a:avLst>
              <a:gd name="adj1" fmla="val 0"/>
              <a:gd name="adj2" fmla="val 51040"/>
            </a:avLst>
          </a:prstGeom>
          <a:ln w="158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四角形吹き出し 10"/>
          <p:cNvSpPr/>
          <p:nvPr/>
        </p:nvSpPr>
        <p:spPr>
          <a:xfrm>
            <a:off x="2627784" y="2129329"/>
            <a:ext cx="5976664" cy="349444"/>
          </a:xfrm>
          <a:prstGeom prst="wedgeRectCallout">
            <a:avLst>
              <a:gd name="adj1" fmla="val -35053"/>
              <a:gd name="adj2" fmla="val 92946"/>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solidFill>
                  <a:srgbClr val="0070C0"/>
                </a:solidFill>
                <a:latin typeface="メイリオ" panose="020B0604030504040204" pitchFamily="50" charset="-128"/>
                <a:ea typeface="メイリオ" panose="020B0604030504040204" pitchFamily="50" charset="-128"/>
              </a:rPr>
              <a:t>叙勲推薦者の手続きをしている最中に死亡した場合などが想定されます。</a:t>
            </a:r>
            <a:endParaRPr kumimoji="1" lang="en-US" altLang="ja-JP" sz="1400" dirty="0">
              <a:solidFill>
                <a:srgbClr val="0070C0"/>
              </a:solidFill>
              <a:latin typeface="メイリオ" panose="020B0604030504040204" pitchFamily="50" charset="-128"/>
              <a:ea typeface="メイリオ" panose="020B0604030504040204" pitchFamily="50"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6588125" y="6381750"/>
            <a:ext cx="2133600" cy="365125"/>
          </a:xfrm>
        </p:spPr>
        <p:txBody>
          <a:bodyPr/>
          <a:lstStyle/>
          <a:p>
            <a:pPr>
              <a:defRPr/>
            </a:pPr>
            <a:fld id="{E9BCD383-7DC7-4393-AA9E-F05B6EE97F7F}" type="slidenum">
              <a:rPr lang="ja-JP" altLang="en-US" smtClean="0"/>
              <a:pPr>
                <a:defRPr/>
              </a:pPr>
              <a:t>16</a:t>
            </a:fld>
            <a:endParaRPr lang="ja-JP" altLang="en-US" dirty="0"/>
          </a:p>
        </p:txBody>
      </p:sp>
      <p:sp>
        <p:nvSpPr>
          <p:cNvPr id="7" name="テキスト ボックス 6"/>
          <p:cNvSpPr txBox="1"/>
          <p:nvPr/>
        </p:nvSpPr>
        <p:spPr>
          <a:xfrm>
            <a:off x="32079" y="1412776"/>
            <a:ext cx="9144000" cy="4887492"/>
          </a:xfrm>
          <a:prstGeom prst="rect">
            <a:avLst/>
          </a:prstGeom>
          <a:noFill/>
        </p:spPr>
        <p:txBody>
          <a:bodyPr>
            <a:spAutoFit/>
          </a:bodyPr>
          <a:lstStyle/>
          <a:p>
            <a:pPr marL="177800" indent="-177800" fontAlgn="auto">
              <a:spcBef>
                <a:spcPct val="20000"/>
              </a:spcBef>
              <a:spcAft>
                <a:spcPts val="0"/>
              </a:spcAft>
              <a:defRPr/>
            </a:pPr>
            <a:r>
              <a:rPr lang="ja-JP" altLang="en-US" sz="2600" b="1" dirty="0">
                <a:latin typeface="+mn-ea"/>
                <a:ea typeface="+mn-ea"/>
              </a:rPr>
              <a:t>　　</a:t>
            </a:r>
            <a:r>
              <a:rPr lang="ja-JP" altLang="en-US" sz="2600" b="1" u="sng" dirty="0">
                <a:solidFill>
                  <a:srgbClr val="FF0000"/>
                </a:solidFill>
                <a:latin typeface="+mn-ea"/>
                <a:ea typeface="+mn-ea"/>
              </a:rPr>
              <a:t>褒章は、藍綬・黄綬ともに年齢による制限はない</a:t>
            </a:r>
            <a:r>
              <a:rPr lang="ja-JP" altLang="en-US" sz="2600" b="1" u="sng" dirty="0">
                <a:latin typeface="+mn-ea"/>
                <a:ea typeface="+mn-ea"/>
              </a:rPr>
              <a:t>。</a:t>
            </a:r>
            <a:endParaRPr lang="en-US" altLang="ja-JP" sz="2600" b="1" u="sng" dirty="0">
              <a:latin typeface="+mn-ea"/>
              <a:ea typeface="+mn-ea"/>
            </a:endParaRPr>
          </a:p>
          <a:p>
            <a:pPr marL="457200" indent="-457200" fontAlgn="auto">
              <a:spcBef>
                <a:spcPct val="20000"/>
              </a:spcBef>
              <a:spcAft>
                <a:spcPts val="0"/>
              </a:spcAft>
              <a:defRPr/>
            </a:pPr>
            <a:endParaRPr lang="en-US" altLang="ja-JP" sz="1200" b="1" dirty="0">
              <a:latin typeface="+mn-ea"/>
              <a:ea typeface="+mn-ea"/>
            </a:endParaRPr>
          </a:p>
          <a:p>
            <a:pPr marL="457200" indent="-457200" fontAlgn="auto">
              <a:spcBef>
                <a:spcPct val="20000"/>
              </a:spcBef>
              <a:spcAft>
                <a:spcPts val="0"/>
              </a:spcAft>
              <a:defRPr/>
            </a:pPr>
            <a:r>
              <a:rPr lang="ja-JP" altLang="en-US" sz="2600" b="1" dirty="0">
                <a:latin typeface="+mn-ea"/>
                <a:ea typeface="+mn-ea"/>
              </a:rPr>
              <a:t>　１．藍綬について</a:t>
            </a:r>
            <a:endParaRPr lang="en-US" altLang="ja-JP" sz="2600" b="1" dirty="0">
              <a:latin typeface="+mn-ea"/>
              <a:ea typeface="+mn-ea"/>
            </a:endParaRPr>
          </a:p>
          <a:p>
            <a:pPr marL="457200" indent="-457200" fontAlgn="auto">
              <a:spcBef>
                <a:spcPct val="20000"/>
              </a:spcBef>
              <a:spcAft>
                <a:spcPts val="0"/>
              </a:spcAft>
              <a:defRPr/>
            </a:pPr>
            <a:r>
              <a:rPr lang="ja-JP" altLang="en-US" sz="2600" b="1" dirty="0">
                <a:latin typeface="+mn-ea"/>
                <a:ea typeface="+mn-ea"/>
              </a:rPr>
              <a:t>　</a:t>
            </a:r>
            <a:r>
              <a:rPr lang="ja-JP" altLang="en-US" sz="2200" b="1" dirty="0">
                <a:latin typeface="+mn-ea"/>
                <a:ea typeface="+mn-ea"/>
              </a:rPr>
              <a:t>　○多年にわたり製造産業局所管業種に携わり創意工夫をこらし技術の</a:t>
            </a:r>
            <a:endParaRPr lang="en-US" altLang="ja-JP" sz="2200" b="1" dirty="0">
              <a:latin typeface="+mn-ea"/>
              <a:ea typeface="+mn-ea"/>
            </a:endParaRPr>
          </a:p>
          <a:p>
            <a:pPr marL="457200" indent="-457200" fontAlgn="auto">
              <a:spcBef>
                <a:spcPct val="20000"/>
              </a:spcBef>
              <a:spcAft>
                <a:spcPts val="0"/>
              </a:spcAft>
              <a:defRPr/>
            </a:pPr>
            <a:r>
              <a:rPr lang="ja-JP" altLang="en-US" sz="2200" b="1" dirty="0">
                <a:latin typeface="+mn-ea"/>
                <a:ea typeface="+mn-ea"/>
              </a:rPr>
              <a:t>　　　 向上等に務めると共に、常に</a:t>
            </a:r>
            <a:r>
              <a:rPr lang="ja-JP" altLang="en-US" sz="2200" b="1" u="sng" dirty="0">
                <a:solidFill>
                  <a:srgbClr val="FF0000"/>
                </a:solidFill>
                <a:latin typeface="+mn-ea"/>
                <a:ea typeface="+mn-ea"/>
              </a:rPr>
              <a:t>業界における指導的立場</a:t>
            </a:r>
            <a:r>
              <a:rPr lang="ja-JP" altLang="en-US" sz="2200" b="1" dirty="0">
                <a:latin typeface="+mn-ea"/>
                <a:ea typeface="+mn-ea"/>
              </a:rPr>
              <a:t>にあって</a:t>
            </a:r>
            <a:r>
              <a:rPr lang="ja-JP" altLang="en-US" sz="2200" b="1" u="sng" dirty="0">
                <a:solidFill>
                  <a:srgbClr val="FF0000"/>
                </a:solidFill>
                <a:latin typeface="+mn-ea"/>
                <a:ea typeface="+mn-ea"/>
              </a:rPr>
              <a:t>斯業</a:t>
            </a:r>
            <a:endParaRPr lang="en-US" altLang="ja-JP" sz="2200" b="1" u="sng" dirty="0">
              <a:solidFill>
                <a:srgbClr val="FF0000"/>
              </a:solidFill>
              <a:latin typeface="+mn-ea"/>
              <a:ea typeface="+mn-ea"/>
            </a:endParaRPr>
          </a:p>
          <a:p>
            <a:pPr marL="457200" indent="-457200" fontAlgn="auto">
              <a:spcBef>
                <a:spcPct val="20000"/>
              </a:spcBef>
              <a:spcAft>
                <a:spcPts val="0"/>
              </a:spcAft>
              <a:defRPr/>
            </a:pPr>
            <a:r>
              <a:rPr lang="ja-JP" altLang="en-US" sz="2200" b="1" dirty="0">
                <a:solidFill>
                  <a:srgbClr val="FF0000"/>
                </a:solidFill>
                <a:latin typeface="+mn-ea"/>
                <a:ea typeface="+mn-ea"/>
              </a:rPr>
              <a:t>　　   </a:t>
            </a:r>
            <a:r>
              <a:rPr lang="ja-JP" altLang="en-US" sz="2200" b="1" u="sng" dirty="0">
                <a:solidFill>
                  <a:srgbClr val="FF0000"/>
                </a:solidFill>
                <a:latin typeface="+mn-ea"/>
                <a:ea typeface="+mn-ea"/>
              </a:rPr>
              <a:t>の育成、発展に尽力</a:t>
            </a:r>
            <a:r>
              <a:rPr lang="ja-JP" altLang="en-US" sz="2200" b="1" dirty="0">
                <a:latin typeface="+mn-ea"/>
                <a:ea typeface="+mn-ea"/>
              </a:rPr>
              <a:t>し、</a:t>
            </a:r>
            <a:r>
              <a:rPr lang="ja-JP" altLang="en-US" sz="2200" b="1" u="sng" dirty="0">
                <a:solidFill>
                  <a:srgbClr val="FF0000"/>
                </a:solidFill>
                <a:latin typeface="+mn-ea"/>
                <a:ea typeface="+mn-ea"/>
              </a:rPr>
              <a:t>公衆の利益の増進に寄与</a:t>
            </a:r>
            <a:r>
              <a:rPr lang="ja-JP" altLang="en-US" sz="2200" b="1" dirty="0">
                <a:latin typeface="+mn-ea"/>
                <a:ea typeface="+mn-ea"/>
              </a:rPr>
              <a:t>し、</a:t>
            </a:r>
            <a:r>
              <a:rPr lang="ja-JP" altLang="en-US" sz="2200" b="1" u="sng" dirty="0">
                <a:solidFill>
                  <a:srgbClr val="FF0000"/>
                </a:solidFill>
                <a:latin typeface="+mn-ea"/>
                <a:ea typeface="+mn-ea"/>
              </a:rPr>
              <a:t>特に成績が顕</a:t>
            </a:r>
            <a:endParaRPr lang="en-US" altLang="ja-JP" sz="2200" b="1" u="sng" dirty="0">
              <a:solidFill>
                <a:srgbClr val="FF0000"/>
              </a:solidFill>
              <a:latin typeface="+mn-ea"/>
              <a:ea typeface="+mn-ea"/>
            </a:endParaRPr>
          </a:p>
          <a:p>
            <a:pPr marL="457200" indent="-457200" fontAlgn="auto">
              <a:spcBef>
                <a:spcPct val="20000"/>
              </a:spcBef>
              <a:spcAft>
                <a:spcPts val="0"/>
              </a:spcAft>
              <a:defRPr/>
            </a:pPr>
            <a:r>
              <a:rPr lang="ja-JP" altLang="en-US" sz="2200" b="1" dirty="0">
                <a:solidFill>
                  <a:srgbClr val="FF0000"/>
                </a:solidFill>
                <a:latin typeface="+mn-ea"/>
                <a:ea typeface="+mn-ea"/>
              </a:rPr>
              <a:t>　   　</a:t>
            </a:r>
            <a:r>
              <a:rPr lang="ja-JP" altLang="en-US" sz="2200" b="1" u="sng" dirty="0">
                <a:solidFill>
                  <a:srgbClr val="FF0000"/>
                </a:solidFill>
                <a:latin typeface="+mn-ea"/>
                <a:ea typeface="+mn-ea"/>
              </a:rPr>
              <a:t>明なる者</a:t>
            </a:r>
            <a:r>
              <a:rPr lang="ja-JP" altLang="en-US" sz="2200" b="1" dirty="0">
                <a:latin typeface="+mn-ea"/>
                <a:ea typeface="+mn-ea"/>
              </a:rPr>
              <a:t>。</a:t>
            </a:r>
            <a:endParaRPr lang="en-US" altLang="ja-JP" sz="2200" b="1" dirty="0">
              <a:latin typeface="+mn-ea"/>
              <a:ea typeface="+mn-ea"/>
            </a:endParaRPr>
          </a:p>
          <a:p>
            <a:pPr marL="457200" indent="-457200" fontAlgn="auto">
              <a:spcBef>
                <a:spcPct val="20000"/>
              </a:spcBef>
              <a:spcAft>
                <a:spcPts val="0"/>
              </a:spcAft>
              <a:defRPr/>
            </a:pPr>
            <a:endParaRPr lang="en-US" altLang="ja-JP" sz="1200" b="1" dirty="0">
              <a:latin typeface="+mn-ea"/>
              <a:ea typeface="+mn-ea"/>
            </a:endParaRPr>
          </a:p>
          <a:p>
            <a:pPr marL="457200" indent="-457200" fontAlgn="auto">
              <a:spcBef>
                <a:spcPct val="20000"/>
              </a:spcBef>
              <a:spcAft>
                <a:spcPts val="0"/>
              </a:spcAft>
              <a:defRPr/>
            </a:pPr>
            <a:r>
              <a:rPr lang="ja-JP" altLang="en-US" sz="2600" b="1" dirty="0">
                <a:latin typeface="+mn-ea"/>
                <a:ea typeface="+mn-ea"/>
              </a:rPr>
              <a:t>　２．黄綬について</a:t>
            </a:r>
            <a:endParaRPr lang="en-US" altLang="ja-JP" sz="2600" b="1" dirty="0">
              <a:latin typeface="+mn-ea"/>
              <a:ea typeface="+mn-ea"/>
            </a:endParaRPr>
          </a:p>
          <a:p>
            <a:pPr marL="457200" indent="-457200" fontAlgn="auto">
              <a:spcBef>
                <a:spcPct val="20000"/>
              </a:spcBef>
              <a:spcAft>
                <a:spcPts val="0"/>
              </a:spcAft>
              <a:defRPr/>
            </a:pPr>
            <a:r>
              <a:rPr lang="ja-JP" altLang="en-US" sz="2600" b="1" dirty="0">
                <a:latin typeface="+mn-ea"/>
                <a:ea typeface="+mn-ea"/>
              </a:rPr>
              <a:t>　　</a:t>
            </a:r>
            <a:r>
              <a:rPr lang="ja-JP" altLang="en-US" sz="2200" b="1" dirty="0">
                <a:latin typeface="+mn-ea"/>
                <a:ea typeface="+mn-ea"/>
              </a:rPr>
              <a:t>○多年にわたり製造産業局所管業種の</a:t>
            </a:r>
            <a:r>
              <a:rPr lang="ja-JP" altLang="en-US" sz="2200" b="1" u="sng" dirty="0">
                <a:solidFill>
                  <a:srgbClr val="FF0000"/>
                </a:solidFill>
                <a:latin typeface="+mn-ea"/>
                <a:ea typeface="+mn-ea"/>
              </a:rPr>
              <a:t>業務に精励</a:t>
            </a:r>
            <a:r>
              <a:rPr lang="ja-JP" altLang="en-US" sz="2200" b="1" dirty="0">
                <a:latin typeface="+mn-ea"/>
                <a:ea typeface="+mn-ea"/>
              </a:rPr>
              <a:t>し、常に研さん怠ら　</a:t>
            </a:r>
            <a:endParaRPr lang="en-US" altLang="ja-JP" sz="2200" b="1" dirty="0">
              <a:latin typeface="+mn-ea"/>
              <a:ea typeface="+mn-ea"/>
            </a:endParaRPr>
          </a:p>
          <a:p>
            <a:pPr marL="457200" indent="-457200" fontAlgn="auto">
              <a:spcBef>
                <a:spcPct val="20000"/>
              </a:spcBef>
              <a:spcAft>
                <a:spcPts val="0"/>
              </a:spcAft>
              <a:defRPr/>
            </a:pPr>
            <a:r>
              <a:rPr lang="ja-JP" altLang="en-US" sz="2200" b="1" dirty="0">
                <a:latin typeface="+mn-ea"/>
                <a:ea typeface="+mn-ea"/>
              </a:rPr>
              <a:t>　　　  </a:t>
            </a:r>
            <a:r>
              <a:rPr lang="ja-JP" altLang="en-US" sz="2200" b="1" dirty="0" err="1">
                <a:latin typeface="+mn-ea"/>
                <a:ea typeface="+mn-ea"/>
              </a:rPr>
              <a:t>ず</a:t>
            </a:r>
            <a:r>
              <a:rPr lang="ja-JP" altLang="en-US" sz="2200" b="1" dirty="0">
                <a:latin typeface="+mn-ea"/>
                <a:ea typeface="+mn-ea"/>
              </a:rPr>
              <a:t>創意工夫に務め</a:t>
            </a:r>
            <a:r>
              <a:rPr lang="ja-JP" altLang="en-US" sz="2200" b="1" u="sng" dirty="0">
                <a:solidFill>
                  <a:srgbClr val="FF0000"/>
                </a:solidFill>
                <a:latin typeface="+mn-ea"/>
                <a:ea typeface="+mn-ea"/>
              </a:rPr>
              <a:t>業務の改善、技術又は能率の向上に寄与</a:t>
            </a:r>
            <a:r>
              <a:rPr lang="ja-JP" altLang="en-US" sz="2200" b="1" dirty="0">
                <a:latin typeface="+mn-ea"/>
                <a:ea typeface="+mn-ea"/>
              </a:rPr>
              <a:t>し、</a:t>
            </a:r>
            <a:endParaRPr lang="en-US" altLang="ja-JP" sz="2200" b="1" dirty="0">
              <a:latin typeface="+mn-ea"/>
              <a:ea typeface="+mn-ea"/>
            </a:endParaRPr>
          </a:p>
          <a:p>
            <a:pPr marL="457200" indent="-457200" fontAlgn="auto">
              <a:spcBef>
                <a:spcPct val="20000"/>
              </a:spcBef>
              <a:spcAft>
                <a:spcPts val="0"/>
              </a:spcAft>
              <a:defRPr/>
            </a:pPr>
            <a:r>
              <a:rPr lang="ja-JP" altLang="en-US" sz="2200" b="1" dirty="0">
                <a:latin typeface="+mn-ea"/>
                <a:ea typeface="+mn-ea"/>
              </a:rPr>
              <a:t>　　    </a:t>
            </a:r>
            <a:r>
              <a:rPr lang="ja-JP" altLang="en-US" sz="2200" b="1" u="sng" dirty="0">
                <a:solidFill>
                  <a:srgbClr val="FF0000"/>
                </a:solidFill>
                <a:latin typeface="+mn-ea"/>
                <a:ea typeface="+mn-ea"/>
              </a:rPr>
              <a:t>衆人の模範である者</a:t>
            </a:r>
            <a:r>
              <a:rPr lang="ja-JP" altLang="en-US" sz="2200" b="1" dirty="0">
                <a:latin typeface="+mn-ea"/>
                <a:ea typeface="+mn-ea"/>
              </a:rPr>
              <a:t>。</a:t>
            </a:r>
            <a:endParaRPr lang="en-US" altLang="ja-JP" sz="2200" b="1" dirty="0">
              <a:latin typeface="+mn-ea"/>
              <a:ea typeface="+mn-ea"/>
            </a:endParaRPr>
          </a:p>
        </p:txBody>
      </p:sp>
      <p:sp>
        <p:nvSpPr>
          <p:cNvPr id="8" name="テキスト ボックス 7"/>
          <p:cNvSpPr txBox="1"/>
          <p:nvPr/>
        </p:nvSpPr>
        <p:spPr>
          <a:xfrm>
            <a:off x="-22225" y="333375"/>
            <a:ext cx="9144000" cy="522288"/>
          </a:xfrm>
          <a:prstGeom prst="rect">
            <a:avLst/>
          </a:prstGeom>
          <a:noFill/>
        </p:spPr>
        <p:txBody>
          <a:bodyPr>
            <a:spAutoFit/>
          </a:bodyPr>
          <a:lstStyle/>
          <a:p>
            <a:pPr marL="457200" indent="-457200" algn="ctr" fontAlgn="auto">
              <a:spcBef>
                <a:spcPct val="20000"/>
              </a:spcBef>
              <a:spcAft>
                <a:spcPts val="0"/>
              </a:spcAft>
              <a:defRPr/>
            </a:pPr>
            <a:r>
              <a:rPr lang="ja-JP" altLang="en-US" sz="2800" b="1" u="sng" dirty="0">
                <a:latin typeface="+mn-ea"/>
                <a:ea typeface="+mn-ea"/>
              </a:rPr>
              <a:t>　</a:t>
            </a:r>
            <a:r>
              <a:rPr lang="en-US" altLang="ja-JP" sz="2800" b="1" u="sng" dirty="0">
                <a:latin typeface="+mn-ea"/>
                <a:ea typeface="+mn-ea"/>
              </a:rPr>
              <a:t>Ⅱ.</a:t>
            </a:r>
            <a:r>
              <a:rPr lang="ja-JP" altLang="en-US" sz="2800" b="1" u="sng" dirty="0">
                <a:latin typeface="+mn-ea"/>
                <a:ea typeface="+mn-ea"/>
              </a:rPr>
              <a:t>褒章（１．藍綬・２．黄綬）</a:t>
            </a:r>
            <a:endParaRPr lang="en-US" altLang="ja-JP" sz="2800" b="1" dirty="0">
              <a:latin typeface="+mn-ea"/>
              <a:ea typeface="+mn-ea"/>
            </a:endParaRPr>
          </a:p>
        </p:txBody>
      </p:sp>
      <p:grpSp>
        <p:nvGrpSpPr>
          <p:cNvPr id="6" name="グループ化 5"/>
          <p:cNvGrpSpPr/>
          <p:nvPr/>
        </p:nvGrpSpPr>
        <p:grpSpPr>
          <a:xfrm>
            <a:off x="7366967" y="131260"/>
            <a:ext cx="1728192" cy="448745"/>
            <a:chOff x="0" y="0"/>
            <a:chExt cx="3020477" cy="772704"/>
          </a:xfrm>
        </p:grpSpPr>
        <p:sp>
          <p:nvSpPr>
            <p:cNvPr id="9" name="角丸四角形 8"/>
            <p:cNvSpPr/>
            <p:nvPr/>
          </p:nvSpPr>
          <p:spPr>
            <a:xfrm>
              <a:off x="0" y="0"/>
              <a:ext cx="3020477" cy="772704"/>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ja-JP" altLang="en-US"/>
            </a:p>
          </p:txBody>
        </p:sp>
        <p:sp>
          <p:nvSpPr>
            <p:cNvPr id="10" name="角丸四角形 4"/>
            <p:cNvSpPr txBox="1"/>
            <p:nvPr/>
          </p:nvSpPr>
          <p:spPr>
            <a:xfrm>
              <a:off x="22632" y="22632"/>
              <a:ext cx="2975213" cy="72744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kumimoji="1" lang="ja-JP" altLang="en-US" sz="2000" kern="1200" dirty="0">
                  <a:latin typeface="Meiryo UI" panose="020B0604030504040204" pitchFamily="50" charset="-128"/>
                  <a:ea typeface="Meiryo UI" panose="020B0604030504040204" pitchFamily="50" charset="-128"/>
                </a:rPr>
                <a:t>藍綬</a:t>
              </a:r>
              <a:endParaRPr kumimoji="1" lang="ja-JP" altLang="en-US" kern="1200" dirty="0">
                <a:latin typeface="Meiryo UI" panose="020B0604030504040204" pitchFamily="50" charset="-128"/>
                <a:ea typeface="Meiryo UI" panose="020B0604030504040204" pitchFamily="50" charset="-128"/>
              </a:endParaRPr>
            </a:p>
          </p:txBody>
        </p:sp>
      </p:grpSp>
      <p:grpSp>
        <p:nvGrpSpPr>
          <p:cNvPr id="13" name="グループ化 12"/>
          <p:cNvGrpSpPr/>
          <p:nvPr/>
        </p:nvGrpSpPr>
        <p:grpSpPr>
          <a:xfrm>
            <a:off x="7366967" y="699521"/>
            <a:ext cx="1728192" cy="448745"/>
            <a:chOff x="0" y="0"/>
            <a:chExt cx="3020477" cy="772704"/>
          </a:xfrm>
        </p:grpSpPr>
        <p:sp>
          <p:nvSpPr>
            <p:cNvPr id="14" name="角丸四角形 13"/>
            <p:cNvSpPr/>
            <p:nvPr/>
          </p:nvSpPr>
          <p:spPr>
            <a:xfrm>
              <a:off x="0" y="0"/>
              <a:ext cx="3020477" cy="772704"/>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ja-JP" altLang="en-US"/>
            </a:p>
          </p:txBody>
        </p:sp>
        <p:sp>
          <p:nvSpPr>
            <p:cNvPr id="15" name="角丸四角形 4"/>
            <p:cNvSpPr txBox="1"/>
            <p:nvPr/>
          </p:nvSpPr>
          <p:spPr>
            <a:xfrm>
              <a:off x="22632" y="22632"/>
              <a:ext cx="2975213" cy="727440"/>
            </a:xfrm>
            <a:prstGeom prst="rect">
              <a:avLst/>
            </a:prstGeom>
            <a:solidFill>
              <a:srgbClr val="FFC000"/>
            </a:solidFill>
          </p:spPr>
          <p:style>
            <a:lnRef idx="0">
              <a:scrgbClr r="0" g="0" b="0"/>
            </a:lnRef>
            <a:fillRef idx="0">
              <a:scrgbClr r="0" g="0" b="0"/>
            </a:fillRef>
            <a:effectRef idx="0">
              <a:scrgbClr r="0" g="0" b="0"/>
            </a:effectRef>
            <a:fontRef idx="minor">
              <a:schemeClr val="lt1"/>
            </a:fontRef>
          </p:style>
          <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kumimoji="1" lang="ja-JP" altLang="en-US" sz="2000" kern="1200" dirty="0">
                  <a:latin typeface="Meiryo UI" panose="020B0604030504040204" pitchFamily="50" charset="-128"/>
                  <a:ea typeface="Meiryo UI" panose="020B0604030504040204" pitchFamily="50" charset="-128"/>
                </a:rPr>
                <a:t>黄綬</a:t>
              </a:r>
              <a:endParaRPr kumimoji="1" lang="ja-JP" altLang="en-US" kern="1200" dirty="0">
                <a:latin typeface="Meiryo UI" panose="020B0604030504040204" pitchFamily="50" charset="-128"/>
                <a:ea typeface="Meiryo UI" panose="020B0604030504040204" pitchFamily="50" charset="-128"/>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6588125" y="6381750"/>
            <a:ext cx="2133600" cy="365125"/>
          </a:xfrm>
        </p:spPr>
        <p:txBody>
          <a:bodyPr/>
          <a:lstStyle/>
          <a:p>
            <a:pPr>
              <a:defRPr/>
            </a:pPr>
            <a:fld id="{8F5D84C8-E256-466C-AF04-D6F5E3112D34}" type="slidenum">
              <a:rPr lang="ja-JP" altLang="en-US" smtClean="0"/>
              <a:pPr>
                <a:defRPr/>
              </a:pPr>
              <a:t>17</a:t>
            </a:fld>
            <a:endParaRPr lang="ja-JP" altLang="en-US" dirty="0"/>
          </a:p>
        </p:txBody>
      </p:sp>
      <p:sp>
        <p:nvSpPr>
          <p:cNvPr id="7" name="テキスト ボックス 6"/>
          <p:cNvSpPr txBox="1"/>
          <p:nvPr/>
        </p:nvSpPr>
        <p:spPr>
          <a:xfrm>
            <a:off x="-30163" y="1125538"/>
            <a:ext cx="9144001" cy="5398401"/>
          </a:xfrm>
          <a:prstGeom prst="rect">
            <a:avLst/>
          </a:prstGeom>
          <a:noFill/>
        </p:spPr>
        <p:txBody>
          <a:bodyPr>
            <a:spAutoFit/>
          </a:bodyPr>
          <a:lstStyle/>
          <a:p>
            <a:pPr marL="457200" indent="-457200" fontAlgn="auto">
              <a:spcBef>
                <a:spcPct val="20000"/>
              </a:spcBef>
              <a:spcAft>
                <a:spcPts val="0"/>
              </a:spcAft>
              <a:defRPr/>
            </a:pPr>
            <a:r>
              <a:rPr lang="ja-JP" altLang="en-US" sz="2600" b="1" dirty="0">
                <a:latin typeface="+mn-ea"/>
              </a:rPr>
              <a:t>　①</a:t>
            </a:r>
            <a:r>
              <a:rPr lang="ja-JP" altLang="en-US" sz="2600" b="1" u="sng" dirty="0">
                <a:solidFill>
                  <a:srgbClr val="FF0000"/>
                </a:solidFill>
                <a:latin typeface="+mn-ea"/>
              </a:rPr>
              <a:t>企業の経営者</a:t>
            </a:r>
            <a:endParaRPr lang="en-US" altLang="ja-JP" sz="2600" b="1" u="sng" dirty="0">
              <a:solidFill>
                <a:srgbClr val="FF0000"/>
              </a:solidFill>
              <a:latin typeface="+mn-ea"/>
            </a:endParaRPr>
          </a:p>
          <a:p>
            <a:pPr marL="457200" indent="-457200" fontAlgn="auto">
              <a:spcBef>
                <a:spcPct val="20000"/>
              </a:spcBef>
              <a:spcAft>
                <a:spcPts val="0"/>
              </a:spcAft>
              <a:defRPr/>
            </a:pPr>
            <a:r>
              <a:rPr lang="ja-JP" altLang="en-US" sz="2600" b="1" dirty="0">
                <a:latin typeface="+mn-ea"/>
              </a:rPr>
              <a:t>　　</a:t>
            </a:r>
            <a:r>
              <a:rPr lang="ja-JP" altLang="en-US" sz="2200" b="1" dirty="0">
                <a:solidFill>
                  <a:srgbClr val="FF0000"/>
                </a:solidFill>
                <a:latin typeface="+mn-ea"/>
              </a:rPr>
              <a:t>（必須要件）</a:t>
            </a:r>
            <a:r>
              <a:rPr lang="ja-JP" altLang="en-US" sz="2200" b="1" dirty="0">
                <a:latin typeface="+mn-ea"/>
              </a:rPr>
              <a:t>　</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ja-JP" altLang="en-US" sz="2200" b="1" u="sng" dirty="0">
                <a:solidFill>
                  <a:srgbClr val="FF0000"/>
                </a:solidFill>
                <a:latin typeface="+mn-ea"/>
              </a:rPr>
              <a:t>＜表１＞業種区分の「販売高」等の基準を超えている</a:t>
            </a:r>
            <a:endParaRPr lang="en-US" altLang="ja-JP" sz="2200" b="1" u="sng" dirty="0">
              <a:solidFill>
                <a:srgbClr val="FF0000"/>
              </a:solidFill>
              <a:latin typeface="+mn-ea"/>
            </a:endParaRPr>
          </a:p>
          <a:p>
            <a:pPr marL="457200" indent="-457200" fontAlgn="auto">
              <a:spcBef>
                <a:spcPct val="20000"/>
              </a:spcBef>
              <a:spcAft>
                <a:spcPts val="0"/>
              </a:spcAft>
              <a:defRPr/>
            </a:pPr>
            <a:r>
              <a:rPr lang="en-US" altLang="ja-JP" sz="2200" b="1" dirty="0">
                <a:solidFill>
                  <a:srgbClr val="FF0000"/>
                </a:solidFill>
                <a:latin typeface="+mn-ea"/>
              </a:rPr>
              <a:t>         </a:t>
            </a:r>
            <a:r>
              <a:rPr lang="ja-JP" altLang="en-US" sz="2200" b="1" dirty="0">
                <a:solidFill>
                  <a:srgbClr val="FF0000"/>
                </a:solidFill>
                <a:latin typeface="+mn-ea"/>
              </a:rPr>
              <a:t>「特大企業」</a:t>
            </a:r>
            <a:r>
              <a:rPr lang="ja-JP" altLang="en-US" sz="2200" b="1" dirty="0">
                <a:latin typeface="+mn-ea"/>
              </a:rPr>
              <a:t>又は</a:t>
            </a:r>
            <a:r>
              <a:rPr lang="ja-JP" altLang="en-US" sz="2200" b="1" dirty="0">
                <a:solidFill>
                  <a:srgbClr val="FF0000"/>
                </a:solidFill>
                <a:latin typeface="+mn-ea"/>
              </a:rPr>
              <a:t>「大手企業」</a:t>
            </a:r>
            <a:r>
              <a:rPr lang="ja-JP" altLang="en-US" sz="2200" b="1" dirty="0">
                <a:latin typeface="+mn-ea"/>
              </a:rPr>
              <a:t>の</a:t>
            </a:r>
            <a:r>
              <a:rPr lang="ja-JP" altLang="en-US" sz="2200" b="1" u="sng" dirty="0">
                <a:solidFill>
                  <a:srgbClr val="FF0000"/>
                </a:solidFill>
                <a:latin typeface="+mn-ea"/>
              </a:rPr>
              <a:t>経営トップ（社長、</a:t>
            </a:r>
            <a:r>
              <a:rPr lang="en-US" altLang="ja-JP" sz="2200" b="1" u="sng" dirty="0">
                <a:solidFill>
                  <a:srgbClr val="FF0000"/>
                </a:solidFill>
                <a:latin typeface="+mn-ea"/>
              </a:rPr>
              <a:t>CEO</a:t>
            </a:r>
            <a:r>
              <a:rPr lang="ja-JP" altLang="en-US" sz="2200" b="1" u="sng" dirty="0">
                <a:solidFill>
                  <a:srgbClr val="FF0000"/>
                </a:solidFill>
                <a:latin typeface="+mn-ea"/>
              </a:rPr>
              <a:t>等）の方</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en-US" altLang="ja-JP" sz="2000" b="1" dirty="0">
                <a:latin typeface="+mn-ea"/>
              </a:rPr>
              <a:t>※</a:t>
            </a:r>
            <a:r>
              <a:rPr lang="ja-JP" altLang="en-US" sz="2000" b="1" dirty="0">
                <a:latin typeface="+mn-ea"/>
              </a:rPr>
              <a:t>「大手企業」で、「販売高」が基準以下であっても「従業員及び資本金」が</a:t>
            </a:r>
            <a:endParaRPr lang="en-US" altLang="ja-JP" sz="2000" b="1" dirty="0">
              <a:latin typeface="+mn-ea"/>
            </a:endParaRPr>
          </a:p>
          <a:p>
            <a:pPr marL="457200" indent="-457200" fontAlgn="auto">
              <a:spcBef>
                <a:spcPct val="20000"/>
              </a:spcBef>
              <a:spcAft>
                <a:spcPts val="0"/>
              </a:spcAft>
              <a:defRPr/>
            </a:pPr>
            <a:r>
              <a:rPr lang="ja-JP" altLang="en-US" sz="2000" b="1" dirty="0">
                <a:latin typeface="+mn-ea"/>
              </a:rPr>
              <a:t>　　　　　基準を超えていれば検討可能。</a:t>
            </a:r>
            <a:endParaRPr lang="en-US" altLang="ja-JP" sz="2000" b="1" dirty="0">
              <a:latin typeface="+mn-ea"/>
            </a:endParaRPr>
          </a:p>
          <a:p>
            <a:pPr marL="457200" indent="-457200" fontAlgn="auto">
              <a:spcBef>
                <a:spcPct val="20000"/>
              </a:spcBef>
              <a:spcAft>
                <a:spcPts val="0"/>
              </a:spcAft>
              <a:defRPr/>
            </a:pPr>
            <a:r>
              <a:rPr lang="ja-JP" altLang="en-US" sz="2200" b="1" dirty="0">
                <a:latin typeface="+mn-ea"/>
              </a:rPr>
              <a:t>　　○「特大企業」又は「大手企業」の</a:t>
            </a:r>
            <a:r>
              <a:rPr lang="ja-JP" altLang="en-US" sz="2200" b="1" u="sng" dirty="0">
                <a:solidFill>
                  <a:srgbClr val="FF0000"/>
                </a:solidFill>
                <a:latin typeface="+mn-ea"/>
              </a:rPr>
              <a:t>総業務歴が概ね１５</a:t>
            </a:r>
            <a:r>
              <a:rPr lang="ja-JP" altLang="ja-JP" sz="2200" b="1" u="sng" dirty="0">
                <a:solidFill>
                  <a:srgbClr val="FF0000"/>
                </a:solidFill>
                <a:latin typeface="+mn-ea"/>
              </a:rPr>
              <a:t>年以上</a:t>
            </a:r>
            <a:endParaRPr lang="en-US" altLang="ja-JP" sz="2200" b="1" u="sng" dirty="0">
              <a:solidFill>
                <a:srgbClr val="FF0000"/>
              </a:solidFill>
              <a:latin typeface="+mn-ea"/>
            </a:endParaRPr>
          </a:p>
          <a:p>
            <a:pPr marL="457200" indent="-457200" fontAlgn="auto">
              <a:spcBef>
                <a:spcPct val="20000"/>
              </a:spcBef>
              <a:spcAft>
                <a:spcPts val="0"/>
              </a:spcAft>
              <a:defRPr/>
            </a:pPr>
            <a:r>
              <a:rPr lang="ja-JP" altLang="en-US" sz="2200" b="1" dirty="0">
                <a:latin typeface="+mn-ea"/>
              </a:rPr>
              <a:t>　　　   </a:t>
            </a:r>
            <a:r>
              <a:rPr lang="ja-JP" altLang="en-US" sz="2200" b="1" u="sng" dirty="0">
                <a:latin typeface="+mn-ea"/>
              </a:rPr>
              <a:t>かつ、</a:t>
            </a:r>
            <a:r>
              <a:rPr lang="ja-JP" altLang="en-US" sz="2200" b="1" u="sng" dirty="0">
                <a:solidFill>
                  <a:srgbClr val="FF0000"/>
                </a:solidFill>
                <a:latin typeface="+mn-ea"/>
              </a:rPr>
              <a:t>経営トップとして３年以上</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en-US" altLang="ja-JP" sz="2000" b="1" dirty="0">
                <a:latin typeface="+mn-ea"/>
              </a:rPr>
              <a:t>※</a:t>
            </a:r>
            <a:r>
              <a:rPr lang="ja-JP" altLang="en-US" sz="2000" b="1" dirty="0">
                <a:latin typeface="+mn-ea"/>
              </a:rPr>
              <a:t>「特大企業」にあっては、副社長も検討可能。</a:t>
            </a:r>
            <a:endParaRPr lang="en-US" altLang="ja-JP" sz="2000" b="1" dirty="0">
              <a:latin typeface="+mn-ea"/>
            </a:endParaRPr>
          </a:p>
          <a:p>
            <a:pPr marL="457200" indent="-457200" fontAlgn="auto">
              <a:spcBef>
                <a:spcPct val="20000"/>
              </a:spcBef>
              <a:spcAft>
                <a:spcPts val="0"/>
              </a:spcAft>
              <a:defRPr/>
            </a:pPr>
            <a:r>
              <a:rPr lang="ja-JP" altLang="en-US" sz="2200" b="1" dirty="0">
                <a:latin typeface="+mn-ea"/>
              </a:rPr>
              <a:t>　　○主要業務関連の</a:t>
            </a:r>
            <a:r>
              <a:rPr lang="ja-JP" altLang="en-US" sz="2200" b="1" u="sng" dirty="0">
                <a:solidFill>
                  <a:srgbClr val="FF0000"/>
                </a:solidFill>
                <a:latin typeface="+mn-ea"/>
              </a:rPr>
              <a:t>業種団体の役員歴</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○所属企業の</a:t>
            </a:r>
            <a:r>
              <a:rPr lang="ja-JP" altLang="en-US" sz="2200" b="1" u="sng" dirty="0">
                <a:solidFill>
                  <a:srgbClr val="FF0000"/>
                </a:solidFill>
                <a:latin typeface="+mn-ea"/>
              </a:rPr>
              <a:t>経営トップとしての顕著な功績</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○推薦の時点で業績が黒字である。</a:t>
            </a:r>
            <a:endParaRPr lang="en-US" altLang="ja-JP" sz="2200" b="1" dirty="0">
              <a:latin typeface="+mn-ea"/>
            </a:endParaRPr>
          </a:p>
          <a:p>
            <a:pPr latinLnBrk="1">
              <a:defRPr/>
            </a:pPr>
            <a:endParaRPr lang="en-US" altLang="ja-JP" sz="2600" b="1" dirty="0">
              <a:latin typeface="+mn-ea"/>
            </a:endParaRPr>
          </a:p>
        </p:txBody>
      </p:sp>
      <p:sp>
        <p:nvSpPr>
          <p:cNvPr id="6" name="テキスト ボックス 5"/>
          <p:cNvSpPr txBox="1"/>
          <p:nvPr/>
        </p:nvSpPr>
        <p:spPr>
          <a:xfrm>
            <a:off x="-22225" y="333375"/>
            <a:ext cx="9144000" cy="522288"/>
          </a:xfrm>
          <a:prstGeom prst="rect">
            <a:avLst/>
          </a:prstGeom>
          <a:noFill/>
        </p:spPr>
        <p:txBody>
          <a:bodyPr>
            <a:spAutoFit/>
          </a:bodyPr>
          <a:lstStyle/>
          <a:p>
            <a:pPr marL="457200" indent="-457200" algn="ctr" fontAlgn="auto">
              <a:spcBef>
                <a:spcPct val="20000"/>
              </a:spcBef>
              <a:spcAft>
                <a:spcPts val="0"/>
              </a:spcAft>
              <a:defRPr/>
            </a:pPr>
            <a:r>
              <a:rPr lang="ja-JP" altLang="en-US" sz="2800" b="1" u="sng" dirty="0">
                <a:latin typeface="+mn-ea"/>
                <a:ea typeface="+mn-ea"/>
              </a:rPr>
              <a:t>　</a:t>
            </a:r>
            <a:r>
              <a:rPr lang="en-US" altLang="ja-JP" sz="2800" b="1" u="sng" dirty="0">
                <a:latin typeface="+mn-ea"/>
                <a:ea typeface="+mn-ea"/>
              </a:rPr>
              <a:t>Ⅱ.</a:t>
            </a:r>
            <a:r>
              <a:rPr lang="ja-JP" altLang="en-US" sz="2800" b="1" u="sng" dirty="0">
                <a:latin typeface="+mn-ea"/>
                <a:ea typeface="+mn-ea"/>
              </a:rPr>
              <a:t>褒章－１</a:t>
            </a:r>
            <a:r>
              <a:rPr lang="en-US" altLang="ja-JP" sz="2800" b="1" u="sng" dirty="0">
                <a:latin typeface="+mn-ea"/>
                <a:ea typeface="+mn-ea"/>
              </a:rPr>
              <a:t>.</a:t>
            </a:r>
            <a:r>
              <a:rPr lang="ja-JP" altLang="en-US" sz="2800" b="1" u="sng" dirty="0">
                <a:latin typeface="+mn-ea"/>
                <a:ea typeface="+mn-ea"/>
              </a:rPr>
              <a:t>藍綬</a:t>
            </a:r>
            <a:endParaRPr lang="en-US" altLang="ja-JP" sz="2800" b="1" dirty="0">
              <a:latin typeface="+mn-ea"/>
              <a:ea typeface="+mn-ea"/>
            </a:endParaRPr>
          </a:p>
        </p:txBody>
      </p:sp>
      <p:grpSp>
        <p:nvGrpSpPr>
          <p:cNvPr id="8" name="グループ化 7"/>
          <p:cNvGrpSpPr/>
          <p:nvPr/>
        </p:nvGrpSpPr>
        <p:grpSpPr>
          <a:xfrm>
            <a:off x="7366967" y="131260"/>
            <a:ext cx="1728192" cy="448745"/>
            <a:chOff x="0" y="0"/>
            <a:chExt cx="3020477" cy="772704"/>
          </a:xfrm>
        </p:grpSpPr>
        <p:sp>
          <p:nvSpPr>
            <p:cNvPr id="9" name="角丸四角形 8"/>
            <p:cNvSpPr/>
            <p:nvPr/>
          </p:nvSpPr>
          <p:spPr>
            <a:xfrm>
              <a:off x="0" y="0"/>
              <a:ext cx="3020477" cy="772704"/>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ja-JP" altLang="en-US"/>
            </a:p>
          </p:txBody>
        </p:sp>
        <p:sp>
          <p:nvSpPr>
            <p:cNvPr id="10" name="角丸四角形 4"/>
            <p:cNvSpPr txBox="1"/>
            <p:nvPr/>
          </p:nvSpPr>
          <p:spPr>
            <a:xfrm>
              <a:off x="22632" y="22632"/>
              <a:ext cx="2975213" cy="72744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kumimoji="1" lang="ja-JP" altLang="en-US" sz="2000" kern="1200" dirty="0">
                  <a:latin typeface="Meiryo UI" panose="020B0604030504040204" pitchFamily="50" charset="-128"/>
                  <a:ea typeface="Meiryo UI" panose="020B0604030504040204" pitchFamily="50" charset="-128"/>
                </a:rPr>
                <a:t>藍綬</a:t>
              </a:r>
              <a:endParaRPr kumimoji="1" lang="ja-JP" altLang="en-US" kern="1200" dirty="0">
                <a:latin typeface="Meiryo UI" panose="020B0604030504040204" pitchFamily="50" charset="-128"/>
                <a:ea typeface="Meiryo UI" panose="020B0604030504040204" pitchFamily="50" charset="-128"/>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nvGraphicFramePr>
        <p:xfrm>
          <a:off x="323850" y="549275"/>
          <a:ext cx="8424864" cy="5657853"/>
        </p:xfrm>
        <a:graphic>
          <a:graphicData uri="http://schemas.openxmlformats.org/drawingml/2006/table">
            <a:tbl>
              <a:tblPr/>
              <a:tblGrid>
                <a:gridCol w="1820212">
                  <a:extLst>
                    <a:ext uri="{9D8B030D-6E8A-4147-A177-3AD203B41FA5}">
                      <a16:colId xmlns:a16="http://schemas.microsoft.com/office/drawing/2014/main" val="20000"/>
                    </a:ext>
                  </a:extLst>
                </a:gridCol>
                <a:gridCol w="1633089">
                  <a:extLst>
                    <a:ext uri="{9D8B030D-6E8A-4147-A177-3AD203B41FA5}">
                      <a16:colId xmlns:a16="http://schemas.microsoft.com/office/drawing/2014/main" val="20001"/>
                    </a:ext>
                  </a:extLst>
                </a:gridCol>
                <a:gridCol w="1667111">
                  <a:extLst>
                    <a:ext uri="{9D8B030D-6E8A-4147-A177-3AD203B41FA5}">
                      <a16:colId xmlns:a16="http://schemas.microsoft.com/office/drawing/2014/main" val="20002"/>
                    </a:ext>
                  </a:extLst>
                </a:gridCol>
                <a:gridCol w="1633089">
                  <a:extLst>
                    <a:ext uri="{9D8B030D-6E8A-4147-A177-3AD203B41FA5}">
                      <a16:colId xmlns:a16="http://schemas.microsoft.com/office/drawing/2014/main" val="20003"/>
                    </a:ext>
                  </a:extLst>
                </a:gridCol>
                <a:gridCol w="1671363">
                  <a:extLst>
                    <a:ext uri="{9D8B030D-6E8A-4147-A177-3AD203B41FA5}">
                      <a16:colId xmlns:a16="http://schemas.microsoft.com/office/drawing/2014/main" val="20004"/>
                    </a:ext>
                  </a:extLst>
                </a:gridCol>
              </a:tblGrid>
              <a:tr h="267462">
                <a:tc>
                  <a:txBody>
                    <a:bodyPr/>
                    <a:lstStyle/>
                    <a:p>
                      <a:pPr algn="l" fontAlgn="ctr"/>
                      <a:r>
                        <a:rPr lang="ja-JP" altLang="en-US" sz="1100" b="1" i="0" u="none" strike="noStrike" dirty="0">
                          <a:solidFill>
                            <a:srgbClr val="000000"/>
                          </a:solidFill>
                          <a:latin typeface="ＭＳ Ｐゴシック"/>
                        </a:rPr>
                        <a:t>＜表１＞</a:t>
                      </a:r>
                    </a:p>
                  </a:txBody>
                  <a:tcPr marL="9236" marR="9236" marT="9236" marB="0" anchor="ctr">
                    <a:lnL>
                      <a:noFill/>
                    </a:lnL>
                    <a:lnR>
                      <a:noFill/>
                    </a:lnR>
                    <a:lnT>
                      <a:noFill/>
                    </a:lnT>
                    <a:lnB>
                      <a:noFill/>
                    </a:lnB>
                  </a:tcPr>
                </a:tc>
                <a:tc>
                  <a:txBody>
                    <a:bodyPr/>
                    <a:lstStyle/>
                    <a:p>
                      <a:pPr algn="l" fontAlgn="ctr"/>
                      <a:endParaRPr lang="ja-JP" altLang="en-US" sz="1200" b="0" i="0" u="none" strike="noStrike">
                        <a:solidFill>
                          <a:srgbClr val="000000"/>
                        </a:solidFill>
                        <a:latin typeface="ＭＳ Ｐゴシック"/>
                      </a:endParaRPr>
                    </a:p>
                  </a:txBody>
                  <a:tcPr marL="9236" marR="9236" marT="9236" marB="0" anchor="ctr">
                    <a:lnL>
                      <a:noFill/>
                    </a:lnL>
                    <a:lnR>
                      <a:noFill/>
                    </a:lnR>
                    <a:lnT>
                      <a:noFill/>
                    </a:lnT>
                    <a:lnB>
                      <a:noFill/>
                    </a:lnB>
                  </a:tcPr>
                </a:tc>
                <a:tc>
                  <a:txBody>
                    <a:bodyPr/>
                    <a:lstStyle/>
                    <a:p>
                      <a:pPr algn="l" fontAlgn="ctr"/>
                      <a:endParaRPr lang="ja-JP" altLang="en-US" sz="1200" b="0" i="0" u="none" strike="noStrike">
                        <a:solidFill>
                          <a:srgbClr val="000000"/>
                        </a:solidFill>
                        <a:latin typeface="ＭＳ Ｐゴシック"/>
                      </a:endParaRPr>
                    </a:p>
                  </a:txBody>
                  <a:tcPr marL="9236" marR="9236" marT="9236" marB="0" anchor="ctr">
                    <a:lnL>
                      <a:noFill/>
                    </a:lnL>
                    <a:lnR>
                      <a:noFill/>
                    </a:lnR>
                    <a:lnT>
                      <a:noFill/>
                    </a:lnT>
                    <a:lnB>
                      <a:noFill/>
                    </a:lnB>
                  </a:tcPr>
                </a:tc>
                <a:tc>
                  <a:txBody>
                    <a:bodyPr/>
                    <a:lstStyle/>
                    <a:p>
                      <a:pPr algn="l" fontAlgn="ctr"/>
                      <a:endParaRPr lang="ja-JP" altLang="en-US" sz="1200" b="0" i="0" u="none" strike="noStrike">
                        <a:solidFill>
                          <a:srgbClr val="000000"/>
                        </a:solidFill>
                        <a:latin typeface="ＭＳ Ｐゴシック"/>
                      </a:endParaRPr>
                    </a:p>
                  </a:txBody>
                  <a:tcPr marL="9236" marR="9236" marT="9236" marB="0" anchor="ctr">
                    <a:lnL>
                      <a:noFill/>
                    </a:lnL>
                    <a:lnR>
                      <a:noFill/>
                    </a:lnR>
                    <a:lnT>
                      <a:noFill/>
                    </a:lnT>
                    <a:lnB>
                      <a:noFill/>
                    </a:lnB>
                  </a:tcPr>
                </a:tc>
                <a:tc>
                  <a:txBody>
                    <a:bodyPr/>
                    <a:lstStyle/>
                    <a:p>
                      <a:pPr algn="l" fontAlgn="ctr"/>
                      <a:endParaRPr lang="ja-JP" altLang="en-US" sz="1200" b="0" i="0" u="none" strike="noStrike">
                        <a:solidFill>
                          <a:srgbClr val="000000"/>
                        </a:solidFill>
                        <a:latin typeface="ＭＳ Ｐゴシック"/>
                      </a:endParaRPr>
                    </a:p>
                  </a:txBody>
                  <a:tcPr marL="9236" marR="9236" marT="9236" marB="0" anchor="ctr">
                    <a:lnL>
                      <a:noFill/>
                    </a:lnL>
                    <a:lnR>
                      <a:noFill/>
                    </a:lnR>
                    <a:lnT>
                      <a:noFill/>
                    </a:lnT>
                    <a:lnB>
                      <a:noFill/>
                    </a:lnB>
                  </a:tcPr>
                </a:tc>
                <a:extLst>
                  <a:ext uri="{0D108BD9-81ED-4DB2-BD59-A6C34878D82A}">
                    <a16:rowId xmlns:a16="http://schemas.microsoft.com/office/drawing/2014/main" val="10000"/>
                  </a:ext>
                </a:extLst>
              </a:tr>
              <a:tr h="308613">
                <a:tc gridSpan="5">
                  <a:txBody>
                    <a:bodyPr/>
                    <a:lstStyle/>
                    <a:p>
                      <a:pPr algn="ctr" fontAlgn="ctr"/>
                      <a:r>
                        <a:rPr lang="ja-JP" altLang="en-US" sz="1200" b="1" i="0" u="none" strike="noStrike" dirty="0">
                          <a:solidFill>
                            <a:srgbClr val="000000"/>
                          </a:solidFill>
                          <a:latin typeface="ＭＳ Ｐゴシック"/>
                        </a:rPr>
                        <a:t>特大企業又は大手企業の「販売高」、「従業員数及び資本金」の目安</a:t>
                      </a:r>
                      <a:endParaRPr lang="en-US" altLang="ja-JP" sz="1200" b="1" i="0" u="none" strike="noStrike" dirty="0">
                        <a:solidFill>
                          <a:srgbClr val="000000"/>
                        </a:solidFill>
                        <a:latin typeface="ＭＳ Ｐゴシック"/>
                      </a:endParaRPr>
                    </a:p>
                  </a:txBody>
                  <a:tcPr marL="9236" marR="9236" marT="9236"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267462">
                <a:tc>
                  <a:txBody>
                    <a:bodyPr/>
                    <a:lstStyle/>
                    <a:p>
                      <a:pPr algn="l" fontAlgn="ctr"/>
                      <a:endParaRPr lang="ja-JP" altLang="en-US" sz="1100" b="0" i="0" u="none" strike="noStrike" dirty="0">
                        <a:solidFill>
                          <a:srgbClr val="000000"/>
                        </a:solidFill>
                        <a:latin typeface="ＭＳ Ｐゴシック"/>
                      </a:endParaRPr>
                    </a:p>
                  </a:txBody>
                  <a:tcPr marL="9236" marR="9236" marT="923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a:solidFill>
                          <a:srgbClr val="000000"/>
                        </a:solidFill>
                        <a:latin typeface="ＭＳ Ｐゴシック"/>
                      </a:endParaRPr>
                    </a:p>
                  </a:txBody>
                  <a:tcPr marL="9236" marR="9236" marT="923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latin typeface="ＭＳ Ｐゴシック"/>
                      </a:endParaRPr>
                    </a:p>
                  </a:txBody>
                  <a:tcPr marL="9236" marR="9236" marT="923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a:solidFill>
                          <a:srgbClr val="000000"/>
                        </a:solidFill>
                        <a:latin typeface="ＭＳ Ｐゴシック"/>
                      </a:endParaRPr>
                    </a:p>
                  </a:txBody>
                  <a:tcPr marL="9236" marR="9236" marT="923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1200" b="0" i="0" u="none" strike="noStrike" dirty="0">
                        <a:solidFill>
                          <a:srgbClr val="000000"/>
                        </a:solidFill>
                        <a:latin typeface="ＭＳ Ｐゴシック"/>
                      </a:endParaRPr>
                    </a:p>
                  </a:txBody>
                  <a:tcPr marL="9236" marR="9236" marT="9236"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67462">
                <a:tc rowSpan="2">
                  <a:txBody>
                    <a:bodyPr/>
                    <a:lstStyle/>
                    <a:p>
                      <a:pPr algn="ctr" fontAlgn="ctr"/>
                      <a:r>
                        <a:rPr lang="ja-JP" altLang="en-US" sz="1200" b="1" i="0" u="none" strike="noStrike" dirty="0">
                          <a:solidFill>
                            <a:srgbClr val="000000"/>
                          </a:solidFill>
                          <a:latin typeface="ＭＳ Ｐゴシック"/>
                        </a:rPr>
                        <a:t>区分</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dirty="0">
                          <a:solidFill>
                            <a:srgbClr val="000000"/>
                          </a:solidFill>
                          <a:latin typeface="ＭＳ Ｐゴシック"/>
                        </a:rPr>
                        <a:t>　特大企業（単体決算）</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en-US" sz="1200" b="1" i="0" u="none" strike="noStrike" dirty="0">
                          <a:solidFill>
                            <a:srgbClr val="000000"/>
                          </a:solidFill>
                          <a:latin typeface="ＭＳ Ｐゴシック"/>
                        </a:rPr>
                        <a:t>大手企業（単体決算）</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267462">
                <a:tc vMerge="1">
                  <a:txBody>
                    <a:bodyPr/>
                    <a:lstStyle/>
                    <a:p>
                      <a:endParaRPr kumimoji="1" lang="ja-JP" altLang="en-US"/>
                    </a:p>
                  </a:txBody>
                  <a:tcPr/>
                </a:tc>
                <a:tc>
                  <a:txBody>
                    <a:bodyPr/>
                    <a:lstStyle/>
                    <a:p>
                      <a:pPr algn="ctr" fontAlgn="ctr"/>
                      <a:r>
                        <a:rPr lang="zh-TW" altLang="en-US" sz="1200" b="1" i="0" u="none" strike="noStrike" dirty="0">
                          <a:solidFill>
                            <a:srgbClr val="000000"/>
                          </a:solidFill>
                          <a:latin typeface="ＭＳ ゴシック" panose="020B0609070205080204" pitchFamily="49" charset="-128"/>
                          <a:ea typeface="ＭＳ ゴシック" panose="020B0609070205080204" pitchFamily="49" charset="-128"/>
                        </a:rPr>
                        <a:t>販売高（億円）</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200" b="1" i="0" u="none" strike="noStrike" dirty="0">
                          <a:solidFill>
                            <a:srgbClr val="000000"/>
                          </a:solidFill>
                          <a:latin typeface="ＭＳ ゴシック" panose="020B0609070205080204" pitchFamily="49" charset="-128"/>
                          <a:ea typeface="ＭＳ ゴシック" panose="020B0609070205080204" pitchFamily="49" charset="-128"/>
                        </a:rPr>
                        <a:t>販売高（億円）</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200" b="1" i="0" u="none" strike="noStrike" dirty="0">
                          <a:solidFill>
                            <a:srgbClr val="000000"/>
                          </a:solidFill>
                          <a:latin typeface="ＭＳ ゴシック" panose="020B0609070205080204" pitchFamily="49" charset="-128"/>
                          <a:ea typeface="ＭＳ ゴシック" panose="020B0609070205080204" pitchFamily="49" charset="-128"/>
                        </a:rPr>
                        <a:t>従業員数（人）</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200" b="1" i="0" u="none" strike="noStrike" dirty="0">
                          <a:solidFill>
                            <a:srgbClr val="000000"/>
                          </a:solidFill>
                          <a:latin typeface="ＭＳ ゴシック" panose="020B0609070205080204" pitchFamily="49" charset="-128"/>
                          <a:ea typeface="ＭＳ ゴシック" panose="020B0609070205080204" pitchFamily="49" charset="-128"/>
                        </a:rPr>
                        <a:t>資本金（億円）</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67462">
                <a:tc>
                  <a:txBody>
                    <a:bodyPr/>
                    <a:lstStyle/>
                    <a:p>
                      <a:pPr algn="l" rtl="0" fontAlgn="t"/>
                      <a:r>
                        <a:rPr lang="ja-JP" altLang="en-US" sz="1400" b="1" i="0" u="none" strike="noStrike" dirty="0">
                          <a:solidFill>
                            <a:srgbClr val="000000"/>
                          </a:solidFill>
                          <a:latin typeface="ＭＳ Ｐゴシック"/>
                        </a:rPr>
                        <a:t>繊維製品</a:t>
                      </a:r>
                    </a:p>
                  </a:txBody>
                  <a:tcPr marL="9236" marR="9236" marT="92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1,700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280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540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65</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67462">
                <a:tc>
                  <a:txBody>
                    <a:bodyPr/>
                    <a:lstStyle/>
                    <a:p>
                      <a:pPr algn="l" rtl="0" fontAlgn="t"/>
                      <a:r>
                        <a:rPr lang="ja-JP" altLang="en-US" sz="1400" b="1" i="0" u="none" strike="noStrike" dirty="0">
                          <a:solidFill>
                            <a:srgbClr val="000000"/>
                          </a:solidFill>
                          <a:latin typeface="ＭＳ Ｐゴシック"/>
                        </a:rPr>
                        <a:t>ﾊﾟﾙﾌﾟ・紙</a:t>
                      </a:r>
                    </a:p>
                  </a:txBody>
                  <a:tcPr marL="9236" marR="9236" marT="92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3,100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540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790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81</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67462">
                <a:tc>
                  <a:txBody>
                    <a:bodyPr/>
                    <a:lstStyle/>
                    <a:p>
                      <a:pPr algn="l" rtl="0" fontAlgn="t"/>
                      <a:r>
                        <a:rPr lang="ja-JP" altLang="en-US" sz="1400" b="1" i="0" u="none" strike="noStrike" dirty="0">
                          <a:solidFill>
                            <a:srgbClr val="000000"/>
                          </a:solidFill>
                          <a:latin typeface="ＭＳ Ｐゴシック"/>
                        </a:rPr>
                        <a:t>化学</a:t>
                      </a:r>
                    </a:p>
                  </a:txBody>
                  <a:tcPr marL="9236" marR="9236" marT="92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2,100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440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710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84</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67462">
                <a:tc>
                  <a:txBody>
                    <a:bodyPr/>
                    <a:lstStyle/>
                    <a:p>
                      <a:pPr algn="l" rtl="0" fontAlgn="t"/>
                      <a:r>
                        <a:rPr lang="ja-JP" altLang="en-US" sz="1400" b="1" i="0" u="none" strike="noStrike" dirty="0">
                          <a:solidFill>
                            <a:srgbClr val="000000"/>
                          </a:solidFill>
                          <a:latin typeface="ＭＳ Ｐゴシック"/>
                        </a:rPr>
                        <a:t>ゴム製品</a:t>
                      </a:r>
                    </a:p>
                  </a:txBody>
                  <a:tcPr marL="9236" marR="9236" marT="92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2,200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460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900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60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67462">
                <a:tc>
                  <a:txBody>
                    <a:bodyPr/>
                    <a:lstStyle/>
                    <a:p>
                      <a:pPr algn="l" rtl="0" fontAlgn="t"/>
                      <a:r>
                        <a:rPr lang="ja-JP" altLang="en-US" sz="1400" b="1" i="0" u="none" strike="noStrike" dirty="0">
                          <a:solidFill>
                            <a:srgbClr val="000000"/>
                          </a:solidFill>
                          <a:latin typeface="ＭＳ Ｐゴシック"/>
                        </a:rPr>
                        <a:t>ガラス</a:t>
                      </a:r>
                      <a:r>
                        <a:rPr lang="zh-TW" altLang="en-US" sz="1400" b="1" i="0" u="none" strike="noStrike" baseline="0" dirty="0">
                          <a:solidFill>
                            <a:srgbClr val="000000"/>
                          </a:solidFill>
                          <a:latin typeface="ＭＳ Ｐゴシック"/>
                        </a:rPr>
                        <a:t>･土石製品</a:t>
                      </a:r>
                    </a:p>
                  </a:txBody>
                  <a:tcPr marL="9236" marR="9236" marT="92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1,900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300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580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62</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67462">
                <a:tc>
                  <a:txBody>
                    <a:bodyPr/>
                    <a:lstStyle/>
                    <a:p>
                      <a:pPr algn="l" rtl="0" fontAlgn="t"/>
                      <a:r>
                        <a:rPr lang="ja-JP" altLang="en-US" sz="1400" b="1" i="0" u="none" strike="noStrike" dirty="0">
                          <a:solidFill>
                            <a:srgbClr val="000000"/>
                          </a:solidFill>
                          <a:latin typeface="ＭＳ Ｐゴシック"/>
                        </a:rPr>
                        <a:t>鉄鋼</a:t>
                      </a:r>
                    </a:p>
                  </a:txBody>
                  <a:tcPr marL="9236" marR="9236" marT="92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1,300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350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540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81</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67462">
                <a:tc>
                  <a:txBody>
                    <a:bodyPr/>
                    <a:lstStyle/>
                    <a:p>
                      <a:pPr algn="l" rtl="0" fontAlgn="t"/>
                      <a:r>
                        <a:rPr lang="ja-JP" altLang="en-US" sz="1400" b="1" i="0" u="none" strike="noStrike" dirty="0">
                          <a:solidFill>
                            <a:srgbClr val="000000"/>
                          </a:solidFill>
                          <a:latin typeface="ＭＳ Ｐゴシック"/>
                        </a:rPr>
                        <a:t>非鉄金属</a:t>
                      </a:r>
                      <a:endParaRPr lang="en-US" altLang="ja-JP" sz="1400" b="1" i="0" u="none" strike="noStrike" dirty="0">
                        <a:solidFill>
                          <a:srgbClr val="000000"/>
                        </a:solidFill>
                        <a:latin typeface="ＭＳ Ｐゴシック"/>
                      </a:endParaRPr>
                    </a:p>
                  </a:txBody>
                  <a:tcPr marL="9236" marR="9236" marT="92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2,600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630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840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132</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67462">
                <a:tc>
                  <a:txBody>
                    <a:bodyPr/>
                    <a:lstStyle/>
                    <a:p>
                      <a:pPr algn="l" rtl="0" fontAlgn="t"/>
                      <a:r>
                        <a:rPr lang="ja-JP" altLang="en-US" sz="1400" b="1" i="0" u="none" strike="noStrike" dirty="0">
                          <a:solidFill>
                            <a:srgbClr val="000000"/>
                          </a:solidFill>
                          <a:latin typeface="ＭＳ Ｐゴシック"/>
                        </a:rPr>
                        <a:t>金属製品</a:t>
                      </a:r>
                    </a:p>
                  </a:txBody>
                  <a:tcPr marL="9236" marR="9236" marT="92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1,400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260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610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36</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67462">
                <a:tc>
                  <a:txBody>
                    <a:bodyPr/>
                    <a:lstStyle/>
                    <a:p>
                      <a:pPr algn="l" rtl="0" fontAlgn="t"/>
                      <a:r>
                        <a:rPr lang="ja-JP" altLang="en-US" sz="1400" b="1" i="0" u="none" strike="noStrike" dirty="0">
                          <a:solidFill>
                            <a:srgbClr val="000000"/>
                          </a:solidFill>
                          <a:latin typeface="ＭＳ Ｐゴシック"/>
                        </a:rPr>
                        <a:t>機械</a:t>
                      </a:r>
                    </a:p>
                  </a:txBody>
                  <a:tcPr marL="9236" marR="9236" marT="92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1,100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240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630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57</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67462">
                <a:tc>
                  <a:txBody>
                    <a:bodyPr/>
                    <a:lstStyle/>
                    <a:p>
                      <a:pPr algn="l" rtl="0" fontAlgn="t"/>
                      <a:r>
                        <a:rPr lang="ja-JP" altLang="en-US" sz="1400" b="1" i="0" u="none" strike="noStrike" dirty="0">
                          <a:solidFill>
                            <a:srgbClr val="000000"/>
                          </a:solidFill>
                          <a:latin typeface="ＭＳ Ｐゴシック"/>
                        </a:rPr>
                        <a:t>電気機器</a:t>
                      </a:r>
                    </a:p>
                  </a:txBody>
                  <a:tcPr marL="9236" marR="9236" marT="92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1,200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360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890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72</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67462">
                <a:tc>
                  <a:txBody>
                    <a:bodyPr/>
                    <a:lstStyle/>
                    <a:p>
                      <a:pPr algn="l" rtl="0" fontAlgn="t"/>
                      <a:r>
                        <a:rPr lang="ja-JP" altLang="en-US" sz="1400" b="1" i="0" u="none" strike="noStrike" dirty="0">
                          <a:solidFill>
                            <a:srgbClr val="000000"/>
                          </a:solidFill>
                          <a:latin typeface="ＭＳ Ｐゴシック"/>
                        </a:rPr>
                        <a:t>輸送用機器</a:t>
                      </a:r>
                    </a:p>
                  </a:txBody>
                  <a:tcPr marL="9236" marR="9236" marT="92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1,700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480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1,030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51</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67462">
                <a:tc>
                  <a:txBody>
                    <a:bodyPr/>
                    <a:lstStyle/>
                    <a:p>
                      <a:pPr algn="l" rtl="0" fontAlgn="t"/>
                      <a:r>
                        <a:rPr lang="ja-JP" altLang="en-US" sz="1400" b="1" i="0" u="none" strike="noStrike" dirty="0">
                          <a:solidFill>
                            <a:srgbClr val="000000"/>
                          </a:solidFill>
                          <a:latin typeface="ＭＳ Ｐゴシック"/>
                        </a:rPr>
                        <a:t>精密機械</a:t>
                      </a:r>
                    </a:p>
                  </a:txBody>
                  <a:tcPr marL="9236" marR="9236" marT="92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2,200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490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1,080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84</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67462">
                <a:tc>
                  <a:txBody>
                    <a:bodyPr/>
                    <a:lstStyle/>
                    <a:p>
                      <a:pPr algn="l" rtl="0" fontAlgn="t"/>
                      <a:r>
                        <a:rPr lang="ja-JP" altLang="en-US" sz="1400" b="1" i="0" u="none" strike="noStrike" dirty="0">
                          <a:solidFill>
                            <a:srgbClr val="000000"/>
                          </a:solidFill>
                          <a:latin typeface="ＭＳ Ｐゴシック"/>
                        </a:rPr>
                        <a:t>その他製品</a:t>
                      </a:r>
                    </a:p>
                  </a:txBody>
                  <a:tcPr marL="9236" marR="9236" marT="92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1,600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380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840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81</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67462">
                <a:tc>
                  <a:txBody>
                    <a:bodyPr/>
                    <a:lstStyle/>
                    <a:p>
                      <a:pPr algn="l" rtl="0" fontAlgn="t"/>
                      <a:r>
                        <a:rPr lang="ja-JP" altLang="en-US" sz="1400" b="1" i="0" u="none" strike="noStrike" dirty="0">
                          <a:solidFill>
                            <a:srgbClr val="000000"/>
                          </a:solidFill>
                          <a:latin typeface="ＭＳ Ｐゴシック"/>
                        </a:rPr>
                        <a:t>卸売業</a:t>
                      </a:r>
                    </a:p>
                  </a:txBody>
                  <a:tcPr marL="9236" marR="9236" marT="92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4,200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850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490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55</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67462">
                <a:tc>
                  <a:txBody>
                    <a:bodyPr/>
                    <a:lstStyle/>
                    <a:p>
                      <a:pPr algn="l" rtl="0" fontAlgn="t"/>
                      <a:r>
                        <a:rPr lang="ja-JP" altLang="en-US" sz="1400" b="1" i="0" u="none" strike="noStrike" dirty="0">
                          <a:solidFill>
                            <a:srgbClr val="000000"/>
                          </a:solidFill>
                          <a:latin typeface="ＭＳ Ｐゴシック"/>
                        </a:rPr>
                        <a:t>小売業</a:t>
                      </a:r>
                    </a:p>
                  </a:txBody>
                  <a:tcPr marL="9236" marR="9236" marT="92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3,200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750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920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65</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267462">
                <a:tc>
                  <a:txBody>
                    <a:bodyPr/>
                    <a:lstStyle/>
                    <a:p>
                      <a:pPr algn="l" rtl="0" fontAlgn="t"/>
                      <a:r>
                        <a:rPr lang="ja-JP" altLang="en-US" sz="1400" b="1" i="0" u="none" strike="noStrike" dirty="0">
                          <a:solidFill>
                            <a:srgbClr val="000000"/>
                          </a:solidFill>
                          <a:latin typeface="ＭＳ Ｐゴシック"/>
                        </a:rPr>
                        <a:t>サービス業</a:t>
                      </a:r>
                    </a:p>
                  </a:txBody>
                  <a:tcPr marL="9236" marR="9236" marT="92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800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230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a:solidFill>
                            <a:srgbClr val="000000"/>
                          </a:solidFill>
                          <a:latin typeface="ＭＳ Ｐゴシック"/>
                        </a:rPr>
                        <a:t>850</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altLang="ja-JP" sz="1200" b="1" i="0" u="none" strike="noStrike" dirty="0">
                          <a:solidFill>
                            <a:srgbClr val="000000"/>
                          </a:solidFill>
                          <a:latin typeface="ＭＳ Ｐゴシック"/>
                        </a:rPr>
                        <a:t>41</a:t>
                      </a:r>
                    </a:p>
                  </a:txBody>
                  <a:tcPr marL="9236" marR="9236" marT="92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bl>
          </a:graphicData>
        </a:graphic>
      </p:graphicFrame>
      <p:sp>
        <p:nvSpPr>
          <p:cNvPr id="4" name="スライド番号プレースホルダ 3"/>
          <p:cNvSpPr>
            <a:spLocks noGrp="1"/>
          </p:cNvSpPr>
          <p:nvPr>
            <p:ph type="sldNum" sz="quarter" idx="12"/>
          </p:nvPr>
        </p:nvSpPr>
        <p:spPr/>
        <p:txBody>
          <a:bodyPr/>
          <a:lstStyle/>
          <a:p>
            <a:pPr>
              <a:defRPr/>
            </a:pPr>
            <a:fld id="{E27C3ADE-18A0-4162-81E9-E8F661602E7C}" type="slidenum">
              <a:rPr lang="ja-JP" altLang="en-US"/>
              <a:pPr>
                <a:defRPr/>
              </a:pPr>
              <a:t>18</a:t>
            </a:fld>
            <a:endParaRPr lang="ja-JP" altLang="en-US" dirty="0"/>
          </a:p>
        </p:txBody>
      </p:sp>
      <p:sp>
        <p:nvSpPr>
          <p:cNvPr id="6" name="正方形/長方形 5"/>
          <p:cNvSpPr/>
          <p:nvPr/>
        </p:nvSpPr>
        <p:spPr>
          <a:xfrm>
            <a:off x="325438" y="549275"/>
            <a:ext cx="8569325" cy="6119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dirty="0"/>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lgn="ctr">
              <a:defRPr/>
            </a:pPr>
            <a:endParaRPr lang="en-US" altLang="ja-JP" sz="1200" dirty="0">
              <a:solidFill>
                <a:schemeClr val="tx1"/>
              </a:solidFill>
            </a:endParaRPr>
          </a:p>
          <a:p>
            <a:pPr>
              <a:defRPr/>
            </a:pPr>
            <a:endParaRPr lang="en-US" altLang="ja-JP" sz="1200" dirty="0">
              <a:solidFill>
                <a:schemeClr val="tx1"/>
              </a:solidFill>
            </a:endParaRPr>
          </a:p>
          <a:p>
            <a:pPr marL="87313" indent="-87313">
              <a:defRPr/>
            </a:pPr>
            <a:r>
              <a:rPr lang="en-US" altLang="ja-JP" sz="1600" b="1" dirty="0">
                <a:solidFill>
                  <a:schemeClr val="tx1"/>
                </a:solidFill>
                <a:latin typeface="+mn-ea"/>
              </a:rPr>
              <a:t>※</a:t>
            </a:r>
            <a:r>
              <a:rPr lang="ja-JP" altLang="en-US" sz="1600" b="1" dirty="0">
                <a:solidFill>
                  <a:schemeClr val="tx1"/>
                </a:solidFill>
                <a:latin typeface="+mn-ea"/>
              </a:rPr>
              <a:t>経営トップ期間における</a:t>
            </a:r>
            <a:r>
              <a:rPr lang="ja-JP" altLang="en-US" sz="1600" b="1" u="sng" dirty="0">
                <a:solidFill>
                  <a:srgbClr val="FF0000"/>
                </a:solidFill>
                <a:latin typeface="+mn-ea"/>
              </a:rPr>
              <a:t>直近の１年は基準値を上回り、かつ直近３年間のうち２年以上基準値を上回って</a:t>
            </a:r>
            <a:r>
              <a:rPr lang="ja-JP" altLang="en-US" sz="1600" b="1" dirty="0">
                <a:solidFill>
                  <a:srgbClr val="FF0000"/>
                </a:solidFill>
                <a:latin typeface="+mn-ea"/>
              </a:rPr>
              <a:t>いること</a:t>
            </a:r>
            <a:r>
              <a:rPr lang="ja-JP" altLang="en-US" sz="1600" b="1" dirty="0">
                <a:solidFill>
                  <a:schemeClr val="tx1"/>
                </a:solidFill>
                <a:latin typeface="+mn-ea"/>
              </a:rPr>
              <a:t>（経営トップ退任後に売上高が大きく下がっている場合は要相談）</a:t>
            </a:r>
          </a:p>
        </p:txBody>
      </p:sp>
      <p:grpSp>
        <p:nvGrpSpPr>
          <p:cNvPr id="7" name="グループ化 6"/>
          <p:cNvGrpSpPr/>
          <p:nvPr/>
        </p:nvGrpSpPr>
        <p:grpSpPr>
          <a:xfrm>
            <a:off x="7366967" y="131260"/>
            <a:ext cx="1728192" cy="448745"/>
            <a:chOff x="0" y="0"/>
            <a:chExt cx="3020477" cy="772704"/>
          </a:xfrm>
        </p:grpSpPr>
        <p:sp>
          <p:nvSpPr>
            <p:cNvPr id="8" name="角丸四角形 7"/>
            <p:cNvSpPr/>
            <p:nvPr/>
          </p:nvSpPr>
          <p:spPr>
            <a:xfrm>
              <a:off x="0" y="0"/>
              <a:ext cx="3020477" cy="772704"/>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ja-JP" altLang="en-US"/>
            </a:p>
          </p:txBody>
        </p:sp>
        <p:sp>
          <p:nvSpPr>
            <p:cNvPr id="9" name="角丸四角形 4"/>
            <p:cNvSpPr txBox="1"/>
            <p:nvPr/>
          </p:nvSpPr>
          <p:spPr>
            <a:xfrm>
              <a:off x="22632" y="22632"/>
              <a:ext cx="2975213" cy="72744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kumimoji="1" lang="ja-JP" altLang="en-US" sz="2000" kern="1200" dirty="0">
                  <a:latin typeface="Meiryo UI" panose="020B0604030504040204" pitchFamily="50" charset="-128"/>
                  <a:ea typeface="Meiryo UI" panose="020B0604030504040204" pitchFamily="50" charset="-128"/>
                </a:rPr>
                <a:t>藍綬</a:t>
              </a:r>
              <a:endParaRPr kumimoji="1" lang="ja-JP" altLang="en-US" kern="1200" dirty="0">
                <a:latin typeface="Meiryo UI" panose="020B0604030504040204" pitchFamily="50" charset="-128"/>
                <a:ea typeface="Meiryo UI" panose="020B0604030504040204" pitchFamily="50" charset="-128"/>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0345" y="1659023"/>
            <a:ext cx="8507287" cy="5092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074" name="タイトル 1"/>
          <p:cNvSpPr>
            <a:spLocks noGrp="1"/>
          </p:cNvSpPr>
          <p:nvPr>
            <p:ph type="title"/>
          </p:nvPr>
        </p:nvSpPr>
        <p:spPr>
          <a:xfrm>
            <a:off x="387896" y="19354"/>
            <a:ext cx="5472608" cy="713144"/>
          </a:xfrm>
        </p:spPr>
        <p:txBody>
          <a:bodyPr/>
          <a:lstStyle/>
          <a:p>
            <a:pPr algn="l"/>
            <a:r>
              <a:rPr lang="ja-JP" altLang="en-US" sz="2000" b="1" dirty="0">
                <a:latin typeface="Meiryo UI" panose="020B0604030504040204" pitchFamily="50" charset="-128"/>
                <a:ea typeface="Meiryo UI" panose="020B0604030504040204" pitchFamily="50" charset="-128"/>
              </a:rPr>
              <a:t>栄典の基本方針</a:t>
            </a:r>
          </a:p>
        </p:txBody>
      </p:sp>
      <p:sp>
        <p:nvSpPr>
          <p:cNvPr id="5" name="スライド番号プレースホルダー 4"/>
          <p:cNvSpPr>
            <a:spLocks noGrp="1"/>
          </p:cNvSpPr>
          <p:nvPr>
            <p:ph type="sldNum" sz="quarter" idx="12"/>
          </p:nvPr>
        </p:nvSpPr>
        <p:spPr/>
        <p:txBody>
          <a:bodyPr/>
          <a:lstStyle/>
          <a:p>
            <a:pPr>
              <a:defRPr/>
            </a:pPr>
            <a:fld id="{558D5907-AAB8-4A60-9F4F-76B551358289}" type="slidenum">
              <a:rPr lang="ja-JP" altLang="en-US" smtClean="0"/>
              <a:pPr>
                <a:defRPr/>
              </a:pPr>
              <a:t>1</a:t>
            </a:fld>
            <a:endParaRPr lang="ja-JP" altLang="en-US" dirty="0"/>
          </a:p>
        </p:txBody>
      </p:sp>
      <p:sp>
        <p:nvSpPr>
          <p:cNvPr id="7" name="テキスト プレースホルダー 6"/>
          <p:cNvSpPr txBox="1">
            <a:spLocks/>
          </p:cNvSpPr>
          <p:nvPr/>
        </p:nvSpPr>
        <p:spPr>
          <a:xfrm>
            <a:off x="395537" y="549340"/>
            <a:ext cx="8136904" cy="1141439"/>
          </a:xfrm>
          <a:prstGeom prst="rect">
            <a:avLst/>
          </a:prstGeom>
          <a:solidFill>
            <a:srgbClr val="99D6EC"/>
          </a:solidFill>
          <a:ln>
            <a:noFill/>
          </a:ln>
        </p:spPr>
        <p:txBody>
          <a:bodyPr vert="horz" wrap="square" lIns="216000" tIns="108000" rIns="216000" bIns="108000" rtlCol="0" anchor="t" anchorCtr="0">
            <a:spAutoFit/>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lang="ja-JP" altLang="en-US" sz="2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600"/>
              </a:spcBef>
              <a:spcAft>
                <a:spcPts val="600"/>
              </a:spcAft>
              <a:buClr>
                <a:srgbClr val="002060"/>
              </a:buClr>
              <a:buSzTx/>
              <a:buNone/>
              <a:tabLst/>
              <a:defRPr/>
            </a:pPr>
            <a:r>
              <a:rPr kumimoji="1" lang="ja-JP" altLang="en-US" sz="20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栄典授与の方針は有識者懇談会の提言を踏まえて、平成２８年９月に「栄典授与の中期重点方針（概要）」（Ｐ２参照）が閣議了解された。　　　　　　　　　　　</a:t>
            </a:r>
            <a:r>
              <a:rPr kumimoji="1" lang="en-US" altLang="ja-JP" sz="20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a:t>
            </a:r>
            <a:r>
              <a:rPr kumimoji="1" lang="ja-JP" altLang="en-US" sz="20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令和７年春以降も継続予定</a:t>
            </a:r>
            <a:endParaRPr kumimoji="1" lang="en-US" altLang="ja-JP" sz="20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6588125" y="6381750"/>
            <a:ext cx="2133600" cy="365125"/>
          </a:xfrm>
        </p:spPr>
        <p:txBody>
          <a:bodyPr/>
          <a:lstStyle/>
          <a:p>
            <a:pPr>
              <a:defRPr/>
            </a:pPr>
            <a:fld id="{2E5A2195-13FB-4A7C-88B1-7917D7836433}" type="slidenum">
              <a:rPr lang="ja-JP" altLang="en-US" smtClean="0"/>
              <a:pPr>
                <a:defRPr/>
              </a:pPr>
              <a:t>19</a:t>
            </a:fld>
            <a:endParaRPr lang="ja-JP" altLang="en-US" dirty="0"/>
          </a:p>
        </p:txBody>
      </p:sp>
      <p:sp>
        <p:nvSpPr>
          <p:cNvPr id="7" name="テキスト ボックス 6"/>
          <p:cNvSpPr txBox="1"/>
          <p:nvPr/>
        </p:nvSpPr>
        <p:spPr>
          <a:xfrm>
            <a:off x="-30163" y="1125538"/>
            <a:ext cx="9144001" cy="3890296"/>
          </a:xfrm>
          <a:prstGeom prst="rect">
            <a:avLst/>
          </a:prstGeom>
          <a:noFill/>
        </p:spPr>
        <p:txBody>
          <a:bodyPr>
            <a:spAutoFit/>
          </a:bodyPr>
          <a:lstStyle/>
          <a:p>
            <a:pPr marL="457200" indent="-457200" fontAlgn="auto">
              <a:spcBef>
                <a:spcPct val="20000"/>
              </a:spcBef>
              <a:spcAft>
                <a:spcPts val="0"/>
              </a:spcAft>
              <a:defRPr/>
            </a:pPr>
            <a:r>
              <a:rPr lang="ja-JP" altLang="en-US" sz="2600" b="1" dirty="0">
                <a:latin typeface="+mn-ea"/>
              </a:rPr>
              <a:t>　②</a:t>
            </a:r>
            <a:r>
              <a:rPr lang="ja-JP" altLang="en-US" sz="2600" b="1" u="sng" dirty="0">
                <a:solidFill>
                  <a:srgbClr val="FF0000"/>
                </a:solidFill>
                <a:latin typeface="+mn-ea"/>
              </a:rPr>
              <a:t>全国団体の代表者</a:t>
            </a:r>
            <a:endParaRPr lang="en-US" altLang="ja-JP" sz="2600" b="1" u="sng" dirty="0">
              <a:solidFill>
                <a:srgbClr val="FF0000"/>
              </a:solidFill>
              <a:latin typeface="+mn-ea"/>
            </a:endParaRPr>
          </a:p>
          <a:p>
            <a:pPr marL="457200" indent="-457200" fontAlgn="auto">
              <a:spcBef>
                <a:spcPct val="20000"/>
              </a:spcBef>
              <a:spcAft>
                <a:spcPts val="0"/>
              </a:spcAft>
              <a:defRPr/>
            </a:pPr>
            <a:r>
              <a:rPr lang="ja-JP" altLang="en-US" sz="2600" b="1" dirty="0">
                <a:latin typeface="+mn-ea"/>
              </a:rPr>
              <a:t>　　</a:t>
            </a:r>
            <a:r>
              <a:rPr lang="ja-JP" altLang="en-US" sz="2200" b="1" dirty="0">
                <a:solidFill>
                  <a:srgbClr val="FF0000"/>
                </a:solidFill>
                <a:latin typeface="+mn-ea"/>
              </a:rPr>
              <a:t>（必須要件）　</a:t>
            </a:r>
            <a:endParaRPr lang="en-US" altLang="ja-JP" sz="2200" b="1" dirty="0">
              <a:solidFill>
                <a:srgbClr val="FF0000"/>
              </a:solidFill>
              <a:latin typeface="+mn-ea"/>
            </a:endParaRPr>
          </a:p>
          <a:p>
            <a:pPr marL="457200" indent="-457200" fontAlgn="auto">
              <a:spcBef>
                <a:spcPct val="20000"/>
              </a:spcBef>
              <a:spcAft>
                <a:spcPts val="0"/>
              </a:spcAft>
              <a:defRPr/>
            </a:pPr>
            <a:r>
              <a:rPr lang="ja-JP" altLang="en-US" sz="2200" b="1" dirty="0">
                <a:solidFill>
                  <a:schemeClr val="accent1"/>
                </a:solidFill>
                <a:latin typeface="+mn-ea"/>
              </a:rPr>
              <a:t>　　</a:t>
            </a:r>
            <a:r>
              <a:rPr lang="ja-JP" altLang="en-US" sz="2200" b="1" dirty="0">
                <a:latin typeface="+mn-ea"/>
              </a:rPr>
              <a:t>＜</a:t>
            </a:r>
            <a:r>
              <a:rPr lang="ja-JP" altLang="en-US" sz="2200" b="1" u="sng" dirty="0">
                <a:solidFill>
                  <a:srgbClr val="FF0000"/>
                </a:solidFill>
                <a:latin typeface="+mn-ea"/>
              </a:rPr>
              <a:t>構成員販売額が１</a:t>
            </a:r>
            <a:r>
              <a:rPr lang="en-US" altLang="ja-JP" sz="2200" b="1" u="sng" dirty="0">
                <a:solidFill>
                  <a:srgbClr val="FF0000"/>
                </a:solidFill>
                <a:latin typeface="+mn-ea"/>
              </a:rPr>
              <a:t>,</a:t>
            </a:r>
            <a:r>
              <a:rPr lang="ja-JP" altLang="en-US" sz="2200" b="1" u="sng" dirty="0">
                <a:solidFill>
                  <a:srgbClr val="FF0000"/>
                </a:solidFill>
                <a:latin typeface="+mn-ea"/>
              </a:rPr>
              <a:t>０００億円以上</a:t>
            </a:r>
            <a:r>
              <a:rPr lang="ja-JP" altLang="en-US" sz="2200" b="1" u="sng" dirty="0">
                <a:latin typeface="+mn-ea"/>
              </a:rPr>
              <a:t>の場合</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○全国団体として行政協力等が顕著な団体。</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en-US" altLang="ja-JP" sz="2200" b="1" u="sng" dirty="0">
                <a:solidFill>
                  <a:srgbClr val="0070C0"/>
                </a:solidFill>
                <a:latin typeface="+mn-ea"/>
              </a:rPr>
              <a:t>※</a:t>
            </a:r>
            <a:r>
              <a:rPr lang="ja-JP" altLang="en-US" sz="2200" b="1" u="sng" dirty="0">
                <a:solidFill>
                  <a:srgbClr val="0070C0"/>
                </a:solidFill>
                <a:latin typeface="+mn-ea"/>
              </a:rPr>
              <a:t>当該団体が、褒章の栄典評価団体として登録済み</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○全国団体の</a:t>
            </a:r>
            <a:r>
              <a:rPr lang="ja-JP" altLang="en-US" sz="2200" b="1" u="sng" dirty="0">
                <a:solidFill>
                  <a:srgbClr val="FF0000"/>
                </a:solidFill>
                <a:latin typeface="+mn-ea"/>
              </a:rPr>
              <a:t>役員歴が概ね１０年以上</a:t>
            </a:r>
            <a:r>
              <a:rPr lang="ja-JP" altLang="en-US" sz="2200" b="1" dirty="0">
                <a:latin typeface="+mn-ea"/>
              </a:rPr>
              <a:t>、かつ、</a:t>
            </a:r>
            <a:r>
              <a:rPr lang="ja-JP" altLang="en-US" sz="2200" b="1" u="sng" dirty="0">
                <a:solidFill>
                  <a:srgbClr val="FF0000"/>
                </a:solidFill>
                <a:latin typeface="+mn-ea"/>
              </a:rPr>
              <a:t>長歴又は副長歴が</a:t>
            </a:r>
            <a:endParaRPr lang="en-US" altLang="ja-JP" sz="2200" b="1" u="sng" dirty="0">
              <a:solidFill>
                <a:srgbClr val="FF0000"/>
              </a:solidFill>
              <a:latin typeface="+mn-ea"/>
            </a:endParaRPr>
          </a:p>
          <a:p>
            <a:pPr marL="457200" indent="-457200" fontAlgn="auto">
              <a:spcBef>
                <a:spcPct val="20000"/>
              </a:spcBef>
              <a:spcAft>
                <a:spcPts val="0"/>
              </a:spcAft>
              <a:defRPr/>
            </a:pPr>
            <a:r>
              <a:rPr lang="ja-JP" altLang="en-US" sz="2200" b="1" dirty="0">
                <a:latin typeface="+mn-ea"/>
              </a:rPr>
              <a:t>　　　 </a:t>
            </a:r>
            <a:r>
              <a:rPr lang="ja-JP" altLang="en-US" sz="2200" b="1" u="sng" dirty="0">
                <a:solidFill>
                  <a:srgbClr val="FF0000"/>
                </a:solidFill>
                <a:latin typeface="+mn-ea"/>
              </a:rPr>
              <a:t>３年以上</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○全国団体の</a:t>
            </a:r>
            <a:r>
              <a:rPr lang="ja-JP" altLang="en-US" sz="2200" b="1" u="sng" dirty="0">
                <a:solidFill>
                  <a:srgbClr val="FF0000"/>
                </a:solidFill>
                <a:latin typeface="+mn-ea"/>
              </a:rPr>
              <a:t>長歴又は副長歴</a:t>
            </a:r>
            <a:r>
              <a:rPr lang="ja-JP" altLang="en-US" sz="2200" b="1" u="sng" dirty="0">
                <a:latin typeface="+mn-ea"/>
              </a:rPr>
              <a:t>としての</a:t>
            </a:r>
            <a:r>
              <a:rPr lang="ja-JP" altLang="en-US" sz="2200" b="1" u="sng" dirty="0">
                <a:solidFill>
                  <a:srgbClr val="FF0000"/>
                </a:solidFill>
                <a:latin typeface="+mn-ea"/>
              </a:rPr>
              <a:t>顕著な功績</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600" b="1" dirty="0">
                <a:latin typeface="+mn-ea"/>
              </a:rPr>
              <a:t>　</a:t>
            </a:r>
            <a:endParaRPr lang="en-US" altLang="ja-JP" sz="2600" b="1" dirty="0">
              <a:latin typeface="+mn-ea"/>
            </a:endParaRPr>
          </a:p>
        </p:txBody>
      </p:sp>
      <p:sp>
        <p:nvSpPr>
          <p:cNvPr id="6" name="テキスト ボックス 5"/>
          <p:cNvSpPr txBox="1"/>
          <p:nvPr/>
        </p:nvSpPr>
        <p:spPr>
          <a:xfrm>
            <a:off x="-22225" y="333375"/>
            <a:ext cx="9144000" cy="522288"/>
          </a:xfrm>
          <a:prstGeom prst="rect">
            <a:avLst/>
          </a:prstGeom>
          <a:noFill/>
        </p:spPr>
        <p:txBody>
          <a:bodyPr>
            <a:spAutoFit/>
          </a:bodyPr>
          <a:lstStyle/>
          <a:p>
            <a:pPr marL="457200" indent="-457200" algn="ctr" fontAlgn="auto">
              <a:spcBef>
                <a:spcPct val="20000"/>
              </a:spcBef>
              <a:spcAft>
                <a:spcPts val="0"/>
              </a:spcAft>
              <a:defRPr/>
            </a:pPr>
            <a:r>
              <a:rPr lang="ja-JP" altLang="en-US" sz="2800" b="1" u="sng" dirty="0">
                <a:latin typeface="+mn-ea"/>
                <a:ea typeface="+mn-ea"/>
              </a:rPr>
              <a:t>　</a:t>
            </a:r>
            <a:r>
              <a:rPr lang="en-US" altLang="ja-JP" sz="2800" b="1" u="sng" dirty="0">
                <a:latin typeface="+mn-ea"/>
                <a:ea typeface="+mn-ea"/>
              </a:rPr>
              <a:t>Ⅱ.</a:t>
            </a:r>
            <a:r>
              <a:rPr lang="ja-JP" altLang="en-US" sz="2800" b="1" u="sng" dirty="0">
                <a:latin typeface="+mn-ea"/>
                <a:ea typeface="+mn-ea"/>
              </a:rPr>
              <a:t>褒章－１</a:t>
            </a:r>
            <a:r>
              <a:rPr lang="en-US" altLang="ja-JP" sz="2800" b="1" u="sng" dirty="0">
                <a:latin typeface="+mn-ea"/>
                <a:ea typeface="+mn-ea"/>
              </a:rPr>
              <a:t>.</a:t>
            </a:r>
            <a:r>
              <a:rPr lang="ja-JP" altLang="en-US" sz="2800" b="1" u="sng" dirty="0">
                <a:latin typeface="+mn-ea"/>
                <a:ea typeface="+mn-ea"/>
              </a:rPr>
              <a:t>藍綬</a:t>
            </a:r>
            <a:endParaRPr lang="en-US" altLang="ja-JP" sz="2800" b="1" dirty="0">
              <a:latin typeface="+mn-ea"/>
              <a:ea typeface="+mn-ea"/>
            </a:endParaRPr>
          </a:p>
        </p:txBody>
      </p:sp>
      <p:sp>
        <p:nvSpPr>
          <p:cNvPr id="8" name="四角形吹き出し 7"/>
          <p:cNvSpPr/>
          <p:nvPr/>
        </p:nvSpPr>
        <p:spPr>
          <a:xfrm>
            <a:off x="6526503" y="850236"/>
            <a:ext cx="2218414" cy="1853258"/>
          </a:xfrm>
          <a:prstGeom prst="wedgeRectCallout">
            <a:avLst>
              <a:gd name="adj1" fmla="val -42690"/>
              <a:gd name="adj2" fmla="val 63968"/>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latin typeface="メイリオ" panose="020B0604030504040204" pitchFamily="50" charset="-128"/>
                <a:ea typeface="メイリオ" panose="020B0604030504040204" pitchFamily="50" charset="-128"/>
              </a:rPr>
              <a:t>過去に</a:t>
            </a:r>
            <a:r>
              <a:rPr kumimoji="1" lang="ja-JP" altLang="en-US" sz="1600" u="sng" dirty="0">
                <a:latin typeface="メイリオ" panose="020B0604030504040204" pitchFamily="50" charset="-128"/>
                <a:ea typeface="メイリオ" panose="020B0604030504040204" pitchFamily="50" charset="-128"/>
              </a:rPr>
              <a:t>団体功績</a:t>
            </a:r>
            <a:r>
              <a:rPr kumimoji="1" lang="ja-JP" altLang="en-US" sz="1600" dirty="0">
                <a:latin typeface="メイリオ" panose="020B0604030504040204" pitchFamily="50" charset="-128"/>
                <a:ea typeface="メイリオ" panose="020B0604030504040204" pitchFamily="50" charset="-128"/>
              </a:rPr>
              <a:t>で褒章を受章した歴があれば、栄典評価団体となります。ない場合には別途審査が必要です。</a:t>
            </a:r>
            <a:endParaRPr kumimoji="1" lang="en-US" altLang="ja-JP" sz="1600" dirty="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（Ｐ２７参照）</a:t>
            </a:r>
          </a:p>
        </p:txBody>
      </p:sp>
      <p:grpSp>
        <p:nvGrpSpPr>
          <p:cNvPr id="9" name="グループ化 8"/>
          <p:cNvGrpSpPr/>
          <p:nvPr/>
        </p:nvGrpSpPr>
        <p:grpSpPr>
          <a:xfrm>
            <a:off x="7366967" y="131260"/>
            <a:ext cx="1728192" cy="448745"/>
            <a:chOff x="0" y="0"/>
            <a:chExt cx="3020477" cy="772704"/>
          </a:xfrm>
        </p:grpSpPr>
        <p:sp>
          <p:nvSpPr>
            <p:cNvPr id="10" name="角丸四角形 9"/>
            <p:cNvSpPr/>
            <p:nvPr/>
          </p:nvSpPr>
          <p:spPr>
            <a:xfrm>
              <a:off x="0" y="0"/>
              <a:ext cx="3020477" cy="772704"/>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ja-JP" altLang="en-US"/>
            </a:p>
          </p:txBody>
        </p:sp>
        <p:sp>
          <p:nvSpPr>
            <p:cNvPr id="11" name="角丸四角形 4"/>
            <p:cNvSpPr txBox="1"/>
            <p:nvPr/>
          </p:nvSpPr>
          <p:spPr>
            <a:xfrm>
              <a:off x="22632" y="22632"/>
              <a:ext cx="2975213" cy="72744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kumimoji="1" lang="ja-JP" altLang="en-US" sz="2000" kern="1200" dirty="0">
                  <a:latin typeface="Meiryo UI" panose="020B0604030504040204" pitchFamily="50" charset="-128"/>
                  <a:ea typeface="Meiryo UI" panose="020B0604030504040204" pitchFamily="50" charset="-128"/>
                </a:rPr>
                <a:t>藍綬</a:t>
              </a:r>
              <a:endParaRPr kumimoji="1" lang="ja-JP" altLang="en-US" kern="1200" dirty="0">
                <a:latin typeface="Meiryo UI" panose="020B0604030504040204" pitchFamily="50" charset="-128"/>
                <a:ea typeface="Meiryo UI" panose="020B0604030504040204" pitchFamily="50" charset="-128"/>
              </a:endParaRPr>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6588125" y="6381750"/>
            <a:ext cx="2133600" cy="365125"/>
          </a:xfrm>
        </p:spPr>
        <p:txBody>
          <a:bodyPr/>
          <a:lstStyle/>
          <a:p>
            <a:pPr>
              <a:defRPr/>
            </a:pPr>
            <a:fld id="{50DDF3D9-DC66-47AD-AA2E-B0192B5FE7C7}" type="slidenum">
              <a:rPr lang="ja-JP" altLang="en-US" smtClean="0"/>
              <a:pPr>
                <a:defRPr/>
              </a:pPr>
              <a:t>20</a:t>
            </a:fld>
            <a:endParaRPr lang="ja-JP" altLang="en-US" dirty="0"/>
          </a:p>
        </p:txBody>
      </p:sp>
      <p:sp>
        <p:nvSpPr>
          <p:cNvPr id="7" name="テキスト ボックス 6"/>
          <p:cNvSpPr txBox="1"/>
          <p:nvPr/>
        </p:nvSpPr>
        <p:spPr>
          <a:xfrm>
            <a:off x="0" y="1120337"/>
            <a:ext cx="9144001" cy="5515356"/>
          </a:xfrm>
          <a:prstGeom prst="rect">
            <a:avLst/>
          </a:prstGeom>
          <a:noFill/>
        </p:spPr>
        <p:txBody>
          <a:bodyPr>
            <a:spAutoFit/>
          </a:bodyPr>
          <a:lstStyle/>
          <a:p>
            <a:pPr marL="457200" indent="-457200" fontAlgn="auto">
              <a:spcBef>
                <a:spcPct val="20000"/>
              </a:spcBef>
              <a:spcAft>
                <a:spcPts val="0"/>
              </a:spcAft>
              <a:defRPr/>
            </a:pPr>
            <a:r>
              <a:rPr lang="ja-JP" altLang="en-US" sz="2600" b="1" dirty="0">
                <a:latin typeface="+mn-ea"/>
              </a:rPr>
              <a:t>  ②</a:t>
            </a:r>
            <a:r>
              <a:rPr lang="ja-JP" altLang="en-US" sz="2600" b="1" u="sng" dirty="0">
                <a:solidFill>
                  <a:srgbClr val="FF0000"/>
                </a:solidFill>
                <a:latin typeface="+mn-ea"/>
              </a:rPr>
              <a:t>全国団体の代表者</a:t>
            </a:r>
            <a:r>
              <a:rPr lang="ja-JP" altLang="en-US" sz="2600" b="1" u="sng" dirty="0">
                <a:solidFill>
                  <a:srgbClr val="0070C0"/>
                </a:solidFill>
                <a:latin typeface="+mn-ea"/>
              </a:rPr>
              <a:t>（前頁の続き）</a:t>
            </a:r>
            <a:endParaRPr lang="en-US" altLang="ja-JP" sz="2600" b="1" u="sng" dirty="0">
              <a:solidFill>
                <a:srgbClr val="0070C0"/>
              </a:solidFill>
              <a:latin typeface="+mn-ea"/>
            </a:endParaRPr>
          </a:p>
          <a:p>
            <a:pPr marL="457200" indent="-457200" fontAlgn="auto">
              <a:spcBef>
                <a:spcPct val="20000"/>
              </a:spcBef>
              <a:spcAft>
                <a:spcPts val="0"/>
              </a:spcAft>
              <a:defRPr/>
            </a:pPr>
            <a:r>
              <a:rPr lang="ja-JP" altLang="en-US" sz="2600" b="1" dirty="0">
                <a:latin typeface="+mn-ea"/>
              </a:rPr>
              <a:t>　</a:t>
            </a:r>
            <a:r>
              <a:rPr lang="ja-JP" altLang="en-US" sz="2600" b="1" dirty="0">
                <a:solidFill>
                  <a:srgbClr val="FF0000"/>
                </a:solidFill>
                <a:latin typeface="+mn-ea"/>
              </a:rPr>
              <a:t>　</a:t>
            </a:r>
            <a:r>
              <a:rPr lang="ja-JP" altLang="en-US" sz="2200" b="1" dirty="0">
                <a:solidFill>
                  <a:srgbClr val="FF0000"/>
                </a:solidFill>
                <a:latin typeface="+mn-ea"/>
              </a:rPr>
              <a:t>（必須要件）</a:t>
            </a:r>
            <a:r>
              <a:rPr lang="ja-JP" altLang="en-US" sz="2200" b="1" dirty="0">
                <a:latin typeface="+mn-ea"/>
              </a:rPr>
              <a:t>　</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ja-JP" altLang="en-US" sz="2200" b="1" u="sng" dirty="0">
                <a:solidFill>
                  <a:srgbClr val="FF0000"/>
                </a:solidFill>
                <a:latin typeface="+mn-ea"/>
              </a:rPr>
              <a:t>構成員販売額が３００～１</a:t>
            </a:r>
            <a:r>
              <a:rPr lang="en-US" altLang="ja-JP" sz="2200" b="1" u="sng" dirty="0">
                <a:solidFill>
                  <a:srgbClr val="FF0000"/>
                </a:solidFill>
                <a:latin typeface="+mn-ea"/>
              </a:rPr>
              <a:t>,</a:t>
            </a:r>
            <a:r>
              <a:rPr lang="ja-JP" altLang="en-US" sz="2200" b="1" u="sng" dirty="0">
                <a:solidFill>
                  <a:srgbClr val="FF0000"/>
                </a:solidFill>
                <a:latin typeface="+mn-ea"/>
              </a:rPr>
              <a:t>０００億円未満</a:t>
            </a:r>
            <a:r>
              <a:rPr lang="ja-JP" altLang="en-US" sz="2200" b="1" u="sng" dirty="0">
                <a:latin typeface="+mn-ea"/>
              </a:rPr>
              <a:t>の場合</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○全国団体の行政協力等が顕著な団体。</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en-US" altLang="ja-JP" sz="2200" b="1" u="sng" dirty="0">
                <a:solidFill>
                  <a:srgbClr val="0070C0"/>
                </a:solidFill>
                <a:latin typeface="+mn-ea"/>
              </a:rPr>
              <a:t>※</a:t>
            </a:r>
            <a:r>
              <a:rPr lang="ja-JP" altLang="en-US" sz="2200" b="1" u="sng" dirty="0">
                <a:solidFill>
                  <a:srgbClr val="0070C0"/>
                </a:solidFill>
                <a:latin typeface="+mn-ea"/>
              </a:rPr>
              <a:t>当該団体が、褒章の栄典評価団体として登録済み</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○全国団体の</a:t>
            </a:r>
            <a:r>
              <a:rPr lang="ja-JP" altLang="en-US" sz="2200" b="1" u="sng" dirty="0">
                <a:solidFill>
                  <a:srgbClr val="FF0000"/>
                </a:solidFill>
                <a:latin typeface="+mn-ea"/>
              </a:rPr>
              <a:t>役員歴が概ね１２年（副のみは１５年）以上</a:t>
            </a:r>
            <a:r>
              <a:rPr lang="ja-JP" altLang="en-US" sz="2200" b="1" u="sng" dirty="0">
                <a:latin typeface="+mn-ea"/>
              </a:rPr>
              <a:t>。</a:t>
            </a:r>
            <a:endParaRPr lang="en-US" altLang="ja-JP" sz="2200" b="1" u="sng" dirty="0">
              <a:latin typeface="+mn-ea"/>
            </a:endParaRPr>
          </a:p>
          <a:p>
            <a:pPr marL="457200" indent="-457200" fontAlgn="auto">
              <a:spcBef>
                <a:spcPct val="20000"/>
              </a:spcBef>
              <a:spcAft>
                <a:spcPts val="0"/>
              </a:spcAft>
              <a:defRPr/>
            </a:pPr>
            <a:r>
              <a:rPr lang="ja-JP" altLang="en-US" sz="2200" b="1" dirty="0">
                <a:latin typeface="+mn-ea"/>
              </a:rPr>
              <a:t>　　○</a:t>
            </a:r>
            <a:r>
              <a:rPr lang="ja-JP" altLang="en-US" sz="2200" b="1" u="sng" dirty="0">
                <a:solidFill>
                  <a:srgbClr val="FF0000"/>
                </a:solidFill>
                <a:latin typeface="+mn-ea"/>
              </a:rPr>
              <a:t>長歴３年以上</a:t>
            </a:r>
            <a:r>
              <a:rPr lang="ja-JP" altLang="en-US" sz="2200" b="1" u="sng" dirty="0">
                <a:latin typeface="+mn-ea"/>
              </a:rPr>
              <a:t>、</a:t>
            </a:r>
            <a:endParaRPr lang="en-US" altLang="ja-JP" sz="2200" b="1" u="sng" dirty="0">
              <a:latin typeface="+mn-ea"/>
            </a:endParaRPr>
          </a:p>
          <a:p>
            <a:pPr marL="457200" indent="-457200" fontAlgn="auto">
              <a:spcBef>
                <a:spcPct val="20000"/>
              </a:spcBef>
              <a:spcAft>
                <a:spcPts val="0"/>
              </a:spcAft>
              <a:defRPr/>
            </a:pPr>
            <a:r>
              <a:rPr lang="en-US" altLang="ja-JP" sz="2200" b="1" dirty="0">
                <a:latin typeface="+mn-ea"/>
              </a:rPr>
              <a:t>       </a:t>
            </a:r>
            <a:r>
              <a:rPr lang="ja-JP" altLang="en-US" sz="2200" b="1" dirty="0">
                <a:latin typeface="+mn-ea"/>
              </a:rPr>
              <a:t> </a:t>
            </a:r>
            <a:r>
              <a:rPr lang="ja-JP" altLang="en-US" sz="2200" b="1" u="sng" dirty="0">
                <a:latin typeface="+mn-ea"/>
              </a:rPr>
              <a:t>又は</a:t>
            </a:r>
            <a:endParaRPr lang="en-US" altLang="ja-JP" sz="2200" b="1" u="sng" dirty="0">
              <a:latin typeface="+mn-ea"/>
            </a:endParaRPr>
          </a:p>
          <a:p>
            <a:pPr marL="457200" indent="-457200" fontAlgn="auto">
              <a:spcBef>
                <a:spcPct val="20000"/>
              </a:spcBef>
              <a:spcAft>
                <a:spcPts val="0"/>
              </a:spcAft>
              <a:defRPr/>
            </a:pPr>
            <a:r>
              <a:rPr lang="en-US" altLang="ja-JP" sz="2200" b="1" dirty="0">
                <a:solidFill>
                  <a:srgbClr val="FF0000"/>
                </a:solidFill>
                <a:latin typeface="+mn-ea"/>
              </a:rPr>
              <a:t>        </a:t>
            </a:r>
            <a:r>
              <a:rPr lang="ja-JP" altLang="en-US" sz="2200" b="1" u="sng" dirty="0">
                <a:solidFill>
                  <a:srgbClr val="FF0000"/>
                </a:solidFill>
                <a:latin typeface="+mn-ea"/>
              </a:rPr>
              <a:t>副長歴５年以上</a:t>
            </a:r>
            <a:r>
              <a:rPr lang="ja-JP" altLang="en-US" sz="2200" b="1" u="sng" dirty="0">
                <a:latin typeface="+mn-ea"/>
              </a:rPr>
              <a:t>、</a:t>
            </a:r>
            <a:endParaRPr lang="en-US" altLang="ja-JP" sz="2200" b="1" u="sng" dirty="0">
              <a:latin typeface="+mn-ea"/>
            </a:endParaRPr>
          </a:p>
          <a:p>
            <a:pPr marL="457200" indent="-457200" fontAlgn="auto">
              <a:spcBef>
                <a:spcPct val="20000"/>
              </a:spcBef>
              <a:spcAft>
                <a:spcPts val="0"/>
              </a:spcAft>
              <a:defRPr/>
            </a:pPr>
            <a:r>
              <a:rPr lang="en-US" altLang="ja-JP" sz="2200" b="1" dirty="0">
                <a:latin typeface="+mn-ea"/>
              </a:rPr>
              <a:t>        </a:t>
            </a:r>
            <a:r>
              <a:rPr lang="ja-JP" altLang="en-US" sz="2200" b="1" u="sng" dirty="0">
                <a:latin typeface="+mn-ea"/>
              </a:rPr>
              <a:t>又は</a:t>
            </a:r>
            <a:endParaRPr lang="en-US" altLang="ja-JP" sz="2200" b="1" u="sng" dirty="0">
              <a:latin typeface="+mn-ea"/>
            </a:endParaRPr>
          </a:p>
          <a:p>
            <a:pPr marL="457200" indent="-457200" fontAlgn="auto">
              <a:spcBef>
                <a:spcPct val="20000"/>
              </a:spcBef>
              <a:spcAft>
                <a:spcPts val="0"/>
              </a:spcAft>
              <a:defRPr/>
            </a:pPr>
            <a:r>
              <a:rPr lang="en-US" altLang="ja-JP" sz="2200" b="1" dirty="0">
                <a:solidFill>
                  <a:srgbClr val="FF0000"/>
                </a:solidFill>
                <a:latin typeface="+mn-ea"/>
              </a:rPr>
              <a:t>        </a:t>
            </a:r>
            <a:r>
              <a:rPr lang="ja-JP" altLang="en-US" sz="2200" b="1" u="sng" dirty="0">
                <a:solidFill>
                  <a:srgbClr val="FF0000"/>
                </a:solidFill>
                <a:latin typeface="+mn-ea"/>
              </a:rPr>
              <a:t>長歴（１年以上）と副長歴の通算が５年以上</a:t>
            </a:r>
            <a:r>
              <a:rPr lang="ja-JP" altLang="en-US" sz="2200" b="1" u="sng"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○全国団体の</a:t>
            </a:r>
            <a:r>
              <a:rPr lang="ja-JP" altLang="en-US" sz="2200" b="1" u="sng" dirty="0">
                <a:solidFill>
                  <a:srgbClr val="FF0000"/>
                </a:solidFill>
                <a:latin typeface="+mn-ea"/>
              </a:rPr>
              <a:t>長歴又は副長歴</a:t>
            </a:r>
            <a:r>
              <a:rPr lang="ja-JP" altLang="en-US" sz="2200" b="1" u="sng" dirty="0">
                <a:latin typeface="+mn-ea"/>
              </a:rPr>
              <a:t>としての</a:t>
            </a:r>
            <a:r>
              <a:rPr lang="ja-JP" altLang="en-US" sz="2200" b="1" u="sng" dirty="0">
                <a:solidFill>
                  <a:srgbClr val="FF0000"/>
                </a:solidFill>
                <a:latin typeface="+mn-ea"/>
              </a:rPr>
              <a:t>顕著な功績</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600" b="1" dirty="0">
                <a:latin typeface="+mn-ea"/>
              </a:rPr>
              <a:t>　　　</a:t>
            </a:r>
            <a:endParaRPr lang="en-US" altLang="ja-JP" sz="2600" b="1" dirty="0">
              <a:latin typeface="+mn-ea"/>
            </a:endParaRPr>
          </a:p>
        </p:txBody>
      </p:sp>
      <p:sp>
        <p:nvSpPr>
          <p:cNvPr id="6" name="テキスト ボックス 5"/>
          <p:cNvSpPr txBox="1"/>
          <p:nvPr/>
        </p:nvSpPr>
        <p:spPr>
          <a:xfrm>
            <a:off x="-22225" y="333375"/>
            <a:ext cx="9144000" cy="522288"/>
          </a:xfrm>
          <a:prstGeom prst="rect">
            <a:avLst/>
          </a:prstGeom>
          <a:noFill/>
        </p:spPr>
        <p:txBody>
          <a:bodyPr>
            <a:spAutoFit/>
          </a:bodyPr>
          <a:lstStyle/>
          <a:p>
            <a:pPr marL="457200" indent="-457200" algn="ctr" fontAlgn="auto">
              <a:spcBef>
                <a:spcPct val="20000"/>
              </a:spcBef>
              <a:spcAft>
                <a:spcPts val="0"/>
              </a:spcAft>
              <a:defRPr/>
            </a:pPr>
            <a:r>
              <a:rPr lang="ja-JP" altLang="en-US" sz="2800" b="1" u="sng" dirty="0">
                <a:latin typeface="+mn-ea"/>
                <a:ea typeface="+mn-ea"/>
              </a:rPr>
              <a:t>　</a:t>
            </a:r>
            <a:r>
              <a:rPr lang="en-US" altLang="ja-JP" sz="2800" b="1" u="sng" dirty="0">
                <a:latin typeface="+mn-ea"/>
                <a:ea typeface="+mn-ea"/>
              </a:rPr>
              <a:t>Ⅱ.</a:t>
            </a:r>
            <a:r>
              <a:rPr lang="ja-JP" altLang="en-US" sz="2800" b="1" u="sng" dirty="0">
                <a:latin typeface="+mn-ea"/>
                <a:ea typeface="+mn-ea"/>
              </a:rPr>
              <a:t>褒章－１</a:t>
            </a:r>
            <a:r>
              <a:rPr lang="en-US" altLang="ja-JP" sz="2800" b="1" u="sng" dirty="0">
                <a:latin typeface="+mn-ea"/>
                <a:ea typeface="+mn-ea"/>
              </a:rPr>
              <a:t>.</a:t>
            </a:r>
            <a:r>
              <a:rPr lang="ja-JP" altLang="en-US" sz="2800" b="1" u="sng" dirty="0">
                <a:latin typeface="+mn-ea"/>
                <a:ea typeface="+mn-ea"/>
              </a:rPr>
              <a:t>藍綬</a:t>
            </a:r>
            <a:endParaRPr lang="en-US" altLang="ja-JP" sz="2800" b="1" dirty="0">
              <a:latin typeface="+mn-ea"/>
              <a:ea typeface="+mn-ea"/>
            </a:endParaRPr>
          </a:p>
        </p:txBody>
      </p:sp>
      <p:sp>
        <p:nvSpPr>
          <p:cNvPr id="8" name="四角形吹き出し 7"/>
          <p:cNvSpPr/>
          <p:nvPr/>
        </p:nvSpPr>
        <p:spPr>
          <a:xfrm>
            <a:off x="6666252" y="692961"/>
            <a:ext cx="2232248" cy="1853258"/>
          </a:xfrm>
          <a:prstGeom prst="wedgeRectCallout">
            <a:avLst>
              <a:gd name="adj1" fmla="val -45342"/>
              <a:gd name="adj2" fmla="val 70071"/>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latin typeface="メイリオ" panose="020B0604030504040204" pitchFamily="50" charset="-128"/>
                <a:ea typeface="メイリオ" panose="020B0604030504040204" pitchFamily="50" charset="-128"/>
              </a:rPr>
              <a:t>過去に</a:t>
            </a:r>
            <a:r>
              <a:rPr kumimoji="1" lang="ja-JP" altLang="en-US" sz="1600" u="sng" dirty="0">
                <a:latin typeface="メイリオ" panose="020B0604030504040204" pitchFamily="50" charset="-128"/>
                <a:ea typeface="メイリオ" panose="020B0604030504040204" pitchFamily="50" charset="-128"/>
              </a:rPr>
              <a:t>団体功績</a:t>
            </a:r>
            <a:r>
              <a:rPr kumimoji="1" lang="ja-JP" altLang="en-US" sz="1600" dirty="0">
                <a:latin typeface="メイリオ" panose="020B0604030504040204" pitchFamily="50" charset="-128"/>
                <a:ea typeface="メイリオ" panose="020B0604030504040204" pitchFamily="50" charset="-128"/>
              </a:rPr>
              <a:t>で褒章を受章した歴があれば、栄典評価団体となります。ない場合には別途審査が必要です。</a:t>
            </a:r>
            <a:endParaRPr kumimoji="1" lang="en-US" altLang="ja-JP" sz="1600" dirty="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（Ｐ２７参照）</a:t>
            </a:r>
          </a:p>
        </p:txBody>
      </p:sp>
      <p:grpSp>
        <p:nvGrpSpPr>
          <p:cNvPr id="9" name="グループ化 8"/>
          <p:cNvGrpSpPr/>
          <p:nvPr/>
        </p:nvGrpSpPr>
        <p:grpSpPr>
          <a:xfrm>
            <a:off x="7366967" y="131260"/>
            <a:ext cx="1728192" cy="448745"/>
            <a:chOff x="0" y="0"/>
            <a:chExt cx="3020477" cy="772704"/>
          </a:xfrm>
        </p:grpSpPr>
        <p:sp>
          <p:nvSpPr>
            <p:cNvPr id="10" name="角丸四角形 9"/>
            <p:cNvSpPr/>
            <p:nvPr/>
          </p:nvSpPr>
          <p:spPr>
            <a:xfrm>
              <a:off x="0" y="0"/>
              <a:ext cx="3020477" cy="772704"/>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ja-JP" altLang="en-US"/>
            </a:p>
          </p:txBody>
        </p:sp>
        <p:sp>
          <p:nvSpPr>
            <p:cNvPr id="11" name="角丸四角形 4"/>
            <p:cNvSpPr txBox="1"/>
            <p:nvPr/>
          </p:nvSpPr>
          <p:spPr>
            <a:xfrm>
              <a:off x="22632" y="22632"/>
              <a:ext cx="2975213" cy="72744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kumimoji="1" lang="ja-JP" altLang="en-US" sz="2000" kern="1200" dirty="0">
                  <a:latin typeface="Meiryo UI" panose="020B0604030504040204" pitchFamily="50" charset="-128"/>
                  <a:ea typeface="Meiryo UI" panose="020B0604030504040204" pitchFamily="50" charset="-128"/>
                </a:rPr>
                <a:t>藍綬</a:t>
              </a:r>
              <a:endParaRPr kumimoji="1" lang="ja-JP" altLang="en-US" kern="1200" dirty="0">
                <a:latin typeface="Meiryo UI" panose="020B0604030504040204" pitchFamily="50" charset="-128"/>
                <a:ea typeface="Meiryo UI" panose="020B0604030504040204" pitchFamily="50" charset="-128"/>
              </a:endParaRPr>
            </a:p>
          </p:txBody>
        </p: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6588125" y="6381750"/>
            <a:ext cx="2133600" cy="365125"/>
          </a:xfrm>
        </p:spPr>
        <p:txBody>
          <a:bodyPr/>
          <a:lstStyle/>
          <a:p>
            <a:pPr>
              <a:defRPr/>
            </a:pPr>
            <a:fld id="{288E6C26-7A2F-453D-B17E-2C5EBDF4BADB}" type="slidenum">
              <a:rPr lang="ja-JP" altLang="en-US" smtClean="0"/>
              <a:pPr>
                <a:defRPr/>
              </a:pPr>
              <a:t>21</a:t>
            </a:fld>
            <a:endParaRPr lang="ja-JP" altLang="en-US" dirty="0"/>
          </a:p>
        </p:txBody>
      </p:sp>
      <p:sp>
        <p:nvSpPr>
          <p:cNvPr id="7" name="テキスト ボックス 6"/>
          <p:cNvSpPr txBox="1"/>
          <p:nvPr/>
        </p:nvSpPr>
        <p:spPr>
          <a:xfrm>
            <a:off x="-30163" y="1125538"/>
            <a:ext cx="9144001" cy="3336298"/>
          </a:xfrm>
          <a:prstGeom prst="rect">
            <a:avLst/>
          </a:prstGeom>
          <a:noFill/>
        </p:spPr>
        <p:txBody>
          <a:bodyPr>
            <a:spAutoFit/>
          </a:bodyPr>
          <a:lstStyle/>
          <a:p>
            <a:pPr marL="457200" indent="-457200" fontAlgn="auto">
              <a:spcBef>
                <a:spcPct val="20000"/>
              </a:spcBef>
              <a:spcAft>
                <a:spcPts val="0"/>
              </a:spcAft>
              <a:defRPr/>
            </a:pPr>
            <a:r>
              <a:rPr lang="ja-JP" altLang="en-US" sz="2600" b="1" dirty="0">
                <a:latin typeface="+mn-ea"/>
              </a:rPr>
              <a:t>　③</a:t>
            </a:r>
            <a:r>
              <a:rPr lang="ja-JP" altLang="en-US" sz="2600" b="1" u="sng" dirty="0">
                <a:latin typeface="+mn-ea"/>
              </a:rPr>
              <a:t>「</a:t>
            </a:r>
            <a:r>
              <a:rPr lang="ja-JP" altLang="en-US" sz="2600" b="1" u="sng" dirty="0">
                <a:solidFill>
                  <a:srgbClr val="FF0000"/>
                </a:solidFill>
                <a:latin typeface="+mn-ea"/>
              </a:rPr>
              <a:t>経営革新</a:t>
            </a:r>
            <a:r>
              <a:rPr lang="ja-JP" altLang="en-US" sz="2600" b="1" u="sng" dirty="0">
                <a:latin typeface="+mn-ea"/>
              </a:rPr>
              <a:t>」を行った</a:t>
            </a:r>
            <a:r>
              <a:rPr lang="ja-JP" altLang="en-US" sz="2600" b="1" u="sng" dirty="0">
                <a:solidFill>
                  <a:srgbClr val="FF0000"/>
                </a:solidFill>
                <a:latin typeface="+mn-ea"/>
              </a:rPr>
              <a:t>中小企業経営者</a:t>
            </a:r>
            <a:endParaRPr lang="en-US" altLang="ja-JP" sz="2600" b="1" u="sng" dirty="0">
              <a:solidFill>
                <a:srgbClr val="FF0000"/>
              </a:solidFill>
              <a:latin typeface="+mn-ea"/>
            </a:endParaRPr>
          </a:p>
          <a:p>
            <a:pPr marL="457200" indent="-457200" fontAlgn="auto">
              <a:spcBef>
                <a:spcPct val="20000"/>
              </a:spcBef>
              <a:spcAft>
                <a:spcPts val="0"/>
              </a:spcAft>
              <a:defRPr/>
            </a:pPr>
            <a:r>
              <a:rPr lang="ja-JP" altLang="en-US" sz="2200" b="1" dirty="0">
                <a:latin typeface="+mn-ea"/>
              </a:rPr>
              <a:t>　　</a:t>
            </a:r>
            <a:r>
              <a:rPr lang="ja-JP" altLang="en-US" sz="2200" b="1" dirty="0">
                <a:solidFill>
                  <a:srgbClr val="FF0000"/>
                </a:solidFill>
                <a:latin typeface="+mn-ea"/>
              </a:rPr>
              <a:t>（必須要件）　</a:t>
            </a:r>
            <a:endParaRPr lang="en-US" altLang="ja-JP" sz="2200" b="1" dirty="0">
              <a:solidFill>
                <a:srgbClr val="FF0000"/>
              </a:solidFill>
              <a:latin typeface="+mn-ea"/>
            </a:endParaRPr>
          </a:p>
          <a:p>
            <a:pPr marL="457200" indent="-457200" fontAlgn="auto">
              <a:spcBef>
                <a:spcPct val="20000"/>
              </a:spcBef>
              <a:spcAft>
                <a:spcPts val="0"/>
              </a:spcAft>
              <a:defRPr/>
            </a:pPr>
            <a:r>
              <a:rPr lang="ja-JP" altLang="en-US" sz="2200" b="1" dirty="0">
                <a:latin typeface="+mn-ea"/>
              </a:rPr>
              <a:t>　　○</a:t>
            </a:r>
            <a:r>
              <a:rPr lang="ja-JP" altLang="en-US" sz="2200" b="1" u="sng" dirty="0">
                <a:solidFill>
                  <a:srgbClr val="FF0000"/>
                </a:solidFill>
                <a:latin typeface="+mn-ea"/>
              </a:rPr>
              <a:t>＜表１＞</a:t>
            </a:r>
            <a:r>
              <a:rPr lang="ja-JP" altLang="en-US" sz="2200" b="1" u="sng" dirty="0">
                <a:solidFill>
                  <a:srgbClr val="FF0000"/>
                </a:solidFill>
                <a:latin typeface="ＭＳ Ｐゴシック" panose="020B0600070205080204" pitchFamily="50" charset="-128"/>
              </a:rPr>
              <a:t>業種区分の「販売高」等の基準を超えていない</a:t>
            </a:r>
            <a:r>
              <a:rPr lang="ja-JP" altLang="en-US" sz="2200" b="1" u="sng" dirty="0">
                <a:solidFill>
                  <a:srgbClr val="FF0000"/>
                </a:solidFill>
                <a:latin typeface="+mn-ea"/>
              </a:rPr>
              <a:t>２代目以降の　</a:t>
            </a:r>
            <a:endParaRPr lang="en-US" altLang="ja-JP" sz="2200" b="1" u="sng" dirty="0">
              <a:solidFill>
                <a:srgbClr val="FF0000"/>
              </a:solidFill>
              <a:latin typeface="+mn-ea"/>
            </a:endParaRPr>
          </a:p>
          <a:p>
            <a:pPr marL="457200" indent="-457200" fontAlgn="auto">
              <a:spcBef>
                <a:spcPct val="20000"/>
              </a:spcBef>
              <a:spcAft>
                <a:spcPts val="0"/>
              </a:spcAft>
              <a:defRPr/>
            </a:pPr>
            <a:r>
              <a:rPr lang="ja-JP" altLang="en-US" sz="2200" b="1" dirty="0">
                <a:solidFill>
                  <a:srgbClr val="FF0000"/>
                </a:solidFill>
                <a:latin typeface="+mn-ea"/>
              </a:rPr>
              <a:t>　　　</a:t>
            </a:r>
            <a:r>
              <a:rPr lang="ja-JP" altLang="en-US" sz="2200" b="1" u="sng" dirty="0">
                <a:solidFill>
                  <a:srgbClr val="FF0000"/>
                </a:solidFill>
                <a:latin typeface="+mn-ea"/>
              </a:rPr>
              <a:t>企業経営者</a:t>
            </a:r>
            <a:r>
              <a:rPr lang="ja-JP" altLang="en-US" sz="2200" b="1" dirty="0">
                <a:latin typeface="+mn-ea"/>
              </a:rPr>
              <a:t>、かつ、</a:t>
            </a:r>
            <a:r>
              <a:rPr lang="ja-JP" altLang="en-US" sz="2200" b="1" u="sng" dirty="0">
                <a:solidFill>
                  <a:srgbClr val="FF0000"/>
                </a:solidFill>
                <a:latin typeface="+mn-ea"/>
              </a:rPr>
              <a:t>３年以上経営トップ（社長、</a:t>
            </a:r>
            <a:r>
              <a:rPr lang="en-US" altLang="ja-JP" sz="2200" b="1" u="sng" dirty="0">
                <a:solidFill>
                  <a:srgbClr val="FF0000"/>
                </a:solidFill>
                <a:latin typeface="+mn-ea"/>
              </a:rPr>
              <a:t>CEO</a:t>
            </a:r>
            <a:r>
              <a:rPr lang="ja-JP" altLang="en-US" sz="2200" b="1" u="sng" dirty="0">
                <a:solidFill>
                  <a:srgbClr val="FF0000"/>
                </a:solidFill>
                <a:latin typeface="+mn-ea"/>
              </a:rPr>
              <a:t>等）に在任</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ja-JP" altLang="en-US" sz="2200" b="1" u="sng" dirty="0">
                <a:solidFill>
                  <a:srgbClr val="FF0000"/>
                </a:solidFill>
                <a:latin typeface="+mn-ea"/>
              </a:rPr>
              <a:t>顕著（特色のある）な業績</a:t>
            </a:r>
            <a:r>
              <a:rPr lang="ja-JP" altLang="en-US" sz="2200" b="1" dirty="0">
                <a:latin typeface="+mn-ea"/>
              </a:rPr>
              <a:t>のある者又は、経営トップに在任</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功績評価期間中に</a:t>
            </a:r>
            <a:r>
              <a:rPr lang="ja-JP" altLang="en-US" sz="2200" b="1" u="sng" dirty="0">
                <a:solidFill>
                  <a:srgbClr val="FF0000"/>
                </a:solidFill>
                <a:latin typeface="+mn-ea"/>
              </a:rPr>
              <a:t>経営革新を行い、企業規模を大きく伸張</a:t>
            </a:r>
            <a:r>
              <a:rPr lang="ja-JP" altLang="en-US" sz="2200" b="1" dirty="0">
                <a:latin typeface="+mn-ea"/>
              </a:rPr>
              <a:t>させた者。</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en-US" altLang="ja-JP" sz="2200" b="1" dirty="0">
                <a:latin typeface="+mn-ea"/>
              </a:rPr>
              <a:t>※</a:t>
            </a:r>
            <a:r>
              <a:rPr lang="ja-JP" altLang="en-US" sz="2200" b="1" u="sng" dirty="0">
                <a:solidFill>
                  <a:srgbClr val="FF0000"/>
                </a:solidFill>
                <a:latin typeface="+mn-ea"/>
              </a:rPr>
              <a:t>一定のシェアを確保</a:t>
            </a:r>
            <a:r>
              <a:rPr lang="ja-JP" altLang="en-US" sz="2200" b="1" dirty="0">
                <a:latin typeface="+mn-ea"/>
              </a:rPr>
              <a:t>し、企業名・製品名等が普及。</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●書類作成等に</a:t>
            </a:r>
            <a:r>
              <a:rPr lang="ja-JP" altLang="en-US" sz="2200" b="1" u="sng" dirty="0">
                <a:solidFill>
                  <a:srgbClr val="FF0000"/>
                </a:solidFill>
                <a:latin typeface="+mn-ea"/>
              </a:rPr>
              <a:t>十分な協力体制（企業・団体）</a:t>
            </a:r>
            <a:r>
              <a:rPr lang="ja-JP" altLang="en-US" sz="2200" b="1" dirty="0">
                <a:latin typeface="+mn-ea"/>
              </a:rPr>
              <a:t>が得られることが望ましい。　</a:t>
            </a:r>
            <a:endParaRPr lang="en-US" altLang="ja-JP" sz="2200" b="1" dirty="0">
              <a:latin typeface="+mn-ea"/>
            </a:endParaRPr>
          </a:p>
        </p:txBody>
      </p:sp>
      <p:sp>
        <p:nvSpPr>
          <p:cNvPr id="6" name="テキスト ボックス 5"/>
          <p:cNvSpPr txBox="1"/>
          <p:nvPr/>
        </p:nvSpPr>
        <p:spPr>
          <a:xfrm>
            <a:off x="-22225" y="333375"/>
            <a:ext cx="9144000" cy="522288"/>
          </a:xfrm>
          <a:prstGeom prst="rect">
            <a:avLst/>
          </a:prstGeom>
          <a:noFill/>
        </p:spPr>
        <p:txBody>
          <a:bodyPr>
            <a:spAutoFit/>
          </a:bodyPr>
          <a:lstStyle/>
          <a:p>
            <a:pPr marL="457200" indent="-457200" algn="ctr" fontAlgn="auto">
              <a:spcBef>
                <a:spcPct val="20000"/>
              </a:spcBef>
              <a:spcAft>
                <a:spcPts val="0"/>
              </a:spcAft>
              <a:defRPr/>
            </a:pPr>
            <a:r>
              <a:rPr lang="ja-JP" altLang="en-US" sz="2800" b="1" u="sng" dirty="0">
                <a:latin typeface="+mn-ea"/>
                <a:ea typeface="+mn-ea"/>
              </a:rPr>
              <a:t>　</a:t>
            </a:r>
            <a:r>
              <a:rPr lang="en-US" altLang="ja-JP" sz="2800" b="1" u="sng" dirty="0">
                <a:latin typeface="+mn-ea"/>
                <a:ea typeface="+mn-ea"/>
              </a:rPr>
              <a:t>Ⅱ.</a:t>
            </a:r>
            <a:r>
              <a:rPr lang="ja-JP" altLang="en-US" sz="2800" b="1" u="sng" dirty="0">
                <a:latin typeface="+mn-ea"/>
                <a:ea typeface="+mn-ea"/>
              </a:rPr>
              <a:t>褒章－１</a:t>
            </a:r>
            <a:r>
              <a:rPr lang="en-US" altLang="ja-JP" sz="2800" b="1" u="sng" dirty="0">
                <a:latin typeface="+mn-ea"/>
                <a:ea typeface="+mn-ea"/>
              </a:rPr>
              <a:t>.</a:t>
            </a:r>
            <a:r>
              <a:rPr lang="ja-JP" altLang="en-US" sz="2800" b="1" u="sng" dirty="0">
                <a:latin typeface="+mn-ea"/>
                <a:ea typeface="+mn-ea"/>
              </a:rPr>
              <a:t>藍綬</a:t>
            </a:r>
            <a:endParaRPr lang="en-US" altLang="ja-JP" sz="2800" b="1" dirty="0">
              <a:latin typeface="+mn-ea"/>
              <a:ea typeface="+mn-ea"/>
            </a:endParaRPr>
          </a:p>
        </p:txBody>
      </p:sp>
      <p:grpSp>
        <p:nvGrpSpPr>
          <p:cNvPr id="8" name="グループ化 7"/>
          <p:cNvGrpSpPr/>
          <p:nvPr/>
        </p:nvGrpSpPr>
        <p:grpSpPr>
          <a:xfrm>
            <a:off x="7366967" y="131260"/>
            <a:ext cx="1728192" cy="448745"/>
            <a:chOff x="0" y="0"/>
            <a:chExt cx="3020477" cy="772704"/>
          </a:xfrm>
        </p:grpSpPr>
        <p:sp>
          <p:nvSpPr>
            <p:cNvPr id="9" name="角丸四角形 8"/>
            <p:cNvSpPr/>
            <p:nvPr/>
          </p:nvSpPr>
          <p:spPr>
            <a:xfrm>
              <a:off x="0" y="0"/>
              <a:ext cx="3020477" cy="772704"/>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ja-JP" altLang="en-US"/>
            </a:p>
          </p:txBody>
        </p:sp>
        <p:sp>
          <p:nvSpPr>
            <p:cNvPr id="10" name="角丸四角形 4"/>
            <p:cNvSpPr txBox="1"/>
            <p:nvPr/>
          </p:nvSpPr>
          <p:spPr>
            <a:xfrm>
              <a:off x="22632" y="22632"/>
              <a:ext cx="2975213" cy="72744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kumimoji="1" lang="ja-JP" altLang="en-US" sz="2000" kern="1200" dirty="0">
                  <a:latin typeface="Meiryo UI" panose="020B0604030504040204" pitchFamily="50" charset="-128"/>
                  <a:ea typeface="Meiryo UI" panose="020B0604030504040204" pitchFamily="50" charset="-128"/>
                </a:rPr>
                <a:t>藍綬</a:t>
              </a:r>
              <a:endParaRPr kumimoji="1" lang="ja-JP" altLang="en-US" kern="1200" dirty="0">
                <a:latin typeface="Meiryo UI" panose="020B0604030504040204" pitchFamily="50" charset="-128"/>
                <a:ea typeface="Meiryo UI" panose="020B0604030504040204" pitchFamily="50" charset="-128"/>
              </a:endParaRPr>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6588125" y="6381750"/>
            <a:ext cx="2133600" cy="365125"/>
          </a:xfrm>
        </p:spPr>
        <p:txBody>
          <a:bodyPr/>
          <a:lstStyle/>
          <a:p>
            <a:pPr>
              <a:defRPr/>
            </a:pPr>
            <a:fld id="{0FD72336-3171-4FFB-91C4-6BA3877E97D6}" type="slidenum">
              <a:rPr lang="ja-JP" altLang="en-US" smtClean="0"/>
              <a:pPr>
                <a:defRPr/>
              </a:pPr>
              <a:t>22</a:t>
            </a:fld>
            <a:endParaRPr lang="ja-JP" altLang="en-US" dirty="0"/>
          </a:p>
        </p:txBody>
      </p:sp>
      <p:sp>
        <p:nvSpPr>
          <p:cNvPr id="7" name="テキスト ボックス 6"/>
          <p:cNvSpPr txBox="1"/>
          <p:nvPr/>
        </p:nvSpPr>
        <p:spPr>
          <a:xfrm>
            <a:off x="0" y="684269"/>
            <a:ext cx="9144001" cy="5441490"/>
          </a:xfrm>
          <a:prstGeom prst="rect">
            <a:avLst/>
          </a:prstGeom>
          <a:noFill/>
        </p:spPr>
        <p:txBody>
          <a:bodyPr>
            <a:spAutoFit/>
          </a:bodyPr>
          <a:lstStyle/>
          <a:p>
            <a:pPr marL="457200" indent="-457200" fontAlgn="auto">
              <a:spcBef>
                <a:spcPct val="20000"/>
              </a:spcBef>
              <a:spcAft>
                <a:spcPts val="0"/>
              </a:spcAft>
              <a:defRPr/>
            </a:pPr>
            <a:r>
              <a:rPr lang="ja-JP" altLang="en-US" sz="2600" b="1" dirty="0">
                <a:latin typeface="+mn-ea"/>
              </a:rPr>
              <a:t>　④</a:t>
            </a:r>
            <a:r>
              <a:rPr lang="ja-JP" altLang="en-US" sz="2600" b="1" u="sng" dirty="0">
                <a:latin typeface="+mn-ea"/>
              </a:rPr>
              <a:t>「</a:t>
            </a:r>
            <a:r>
              <a:rPr lang="ja-JP" altLang="en-US" sz="2600" b="1" u="sng" dirty="0">
                <a:solidFill>
                  <a:srgbClr val="FF0000"/>
                </a:solidFill>
                <a:latin typeface="+mn-ea"/>
              </a:rPr>
              <a:t>ベンチャー企業</a:t>
            </a:r>
            <a:r>
              <a:rPr lang="ja-JP" altLang="en-US" sz="2600" b="1" u="sng" dirty="0">
                <a:latin typeface="+mn-ea"/>
              </a:rPr>
              <a:t>」</a:t>
            </a:r>
            <a:r>
              <a:rPr lang="ja-JP" altLang="en-US" sz="2600" b="1" u="sng" dirty="0">
                <a:solidFill>
                  <a:srgbClr val="FF0000"/>
                </a:solidFill>
                <a:latin typeface="+mn-ea"/>
              </a:rPr>
              <a:t>を創業</a:t>
            </a:r>
            <a:r>
              <a:rPr lang="ja-JP" altLang="en-US" sz="2600" b="1" u="sng" dirty="0">
                <a:latin typeface="+mn-ea"/>
              </a:rPr>
              <a:t>した</a:t>
            </a:r>
            <a:r>
              <a:rPr lang="ja-JP" altLang="en-US" sz="2600" b="1" u="sng" dirty="0">
                <a:solidFill>
                  <a:srgbClr val="FF0000"/>
                </a:solidFill>
                <a:latin typeface="+mn-ea"/>
              </a:rPr>
              <a:t>中小企業経営者</a:t>
            </a:r>
            <a:endParaRPr lang="en-US" altLang="ja-JP" sz="2600" b="1" u="sng" dirty="0">
              <a:solidFill>
                <a:srgbClr val="FF0000"/>
              </a:solidFill>
              <a:latin typeface="+mn-ea"/>
            </a:endParaRPr>
          </a:p>
          <a:p>
            <a:pPr marL="457200" indent="-457200" fontAlgn="auto">
              <a:spcBef>
                <a:spcPct val="20000"/>
              </a:spcBef>
              <a:spcAft>
                <a:spcPts val="0"/>
              </a:spcAft>
              <a:defRPr/>
            </a:pPr>
            <a:r>
              <a:rPr lang="ja-JP" altLang="en-US" sz="2600" b="1" dirty="0">
                <a:latin typeface="+mn-ea"/>
              </a:rPr>
              <a:t>　　</a:t>
            </a:r>
            <a:r>
              <a:rPr lang="ja-JP" altLang="en-US" sz="2200" b="1" dirty="0">
                <a:latin typeface="+mn-ea"/>
              </a:rPr>
              <a:t>（必須要件）　</a:t>
            </a:r>
            <a:endParaRPr lang="en-US" altLang="ja-JP" sz="2200" b="1" dirty="0">
              <a:latin typeface="+mn-ea"/>
            </a:endParaRPr>
          </a:p>
          <a:p>
            <a:pPr marL="450850" indent="-450850" fontAlgn="auto">
              <a:spcBef>
                <a:spcPct val="20000"/>
              </a:spcBef>
              <a:spcAft>
                <a:spcPts val="0"/>
              </a:spcAft>
              <a:defRPr/>
            </a:pPr>
            <a:r>
              <a:rPr lang="ja-JP" altLang="en-US" sz="2200" b="1" dirty="0">
                <a:latin typeface="+mn-ea"/>
              </a:rPr>
              <a:t>　　 ○</a:t>
            </a:r>
            <a:r>
              <a:rPr lang="ja-JP" altLang="en-US" sz="2200" b="1" u="sng" dirty="0">
                <a:solidFill>
                  <a:srgbClr val="FF0000"/>
                </a:solidFill>
                <a:latin typeface="ＭＳ Ｐゴシック" panose="020B0600070205080204" pitchFamily="50" charset="-128"/>
              </a:rPr>
              <a:t> ＜表１＞業種区分の「販売高」等の基準を超えていない</a:t>
            </a:r>
            <a:r>
              <a:rPr lang="ja-JP" altLang="en-US" sz="2200" b="1" u="sng" dirty="0">
                <a:solidFill>
                  <a:srgbClr val="FF0000"/>
                </a:solidFill>
                <a:latin typeface="+mn-ea"/>
              </a:rPr>
              <a:t>大手企業</a:t>
            </a:r>
            <a:r>
              <a:rPr lang="ja-JP" altLang="en-US" sz="2200" b="1" dirty="0">
                <a:latin typeface="+mn-ea"/>
              </a:rPr>
              <a:t>。　</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ja-JP" altLang="en-US" sz="2200" b="1" u="sng" dirty="0">
                <a:solidFill>
                  <a:srgbClr val="FF0000"/>
                </a:solidFill>
                <a:latin typeface="+mn-ea"/>
              </a:rPr>
              <a:t>ベンチャー企業を創設</a:t>
            </a:r>
            <a:r>
              <a:rPr lang="ja-JP" altLang="en-US" sz="2200" b="1" dirty="0">
                <a:latin typeface="+mn-ea"/>
              </a:rPr>
              <a:t>し、その業を継続・発展させた</a:t>
            </a:r>
            <a:r>
              <a:rPr lang="ja-JP" altLang="en-US" sz="2200" b="1" u="sng" dirty="0">
                <a:solidFill>
                  <a:srgbClr val="FF0000"/>
                </a:solidFill>
                <a:latin typeface="+mn-ea"/>
              </a:rPr>
              <a:t>（特徴のある）企</a:t>
            </a:r>
            <a:r>
              <a:rPr lang="ja-JP" altLang="en-US" sz="2200" b="1" dirty="0">
                <a:solidFill>
                  <a:srgbClr val="FF0000"/>
                </a:solidFill>
                <a:latin typeface="+mn-ea"/>
              </a:rPr>
              <a:t>　</a:t>
            </a:r>
            <a:endParaRPr lang="en-US" altLang="ja-JP" sz="2200" b="1" dirty="0">
              <a:solidFill>
                <a:srgbClr val="FF0000"/>
              </a:solidFill>
              <a:latin typeface="+mn-ea"/>
            </a:endParaRPr>
          </a:p>
          <a:p>
            <a:pPr marL="457200" indent="-457200" fontAlgn="auto">
              <a:spcBef>
                <a:spcPct val="20000"/>
              </a:spcBef>
              <a:spcAft>
                <a:spcPts val="0"/>
              </a:spcAft>
              <a:defRPr/>
            </a:pPr>
            <a:r>
              <a:rPr lang="ja-JP" altLang="en-US" sz="2200" b="1" dirty="0">
                <a:solidFill>
                  <a:srgbClr val="FF0000"/>
                </a:solidFill>
                <a:latin typeface="+mn-ea"/>
              </a:rPr>
              <a:t>　　　　</a:t>
            </a:r>
            <a:r>
              <a:rPr lang="ja-JP" altLang="en-US" sz="2200" b="1" u="sng" dirty="0">
                <a:solidFill>
                  <a:srgbClr val="FF0000"/>
                </a:solidFill>
                <a:latin typeface="+mn-ea"/>
              </a:rPr>
              <a:t>業</a:t>
            </a:r>
            <a:r>
              <a:rPr lang="ja-JP" altLang="en-US" sz="2200" b="1" dirty="0">
                <a:latin typeface="+mn-ea"/>
              </a:rPr>
              <a:t>である。また、直近５年程度</a:t>
            </a:r>
            <a:r>
              <a:rPr lang="ja-JP" altLang="en-US" sz="2200" b="1" u="sng" dirty="0">
                <a:solidFill>
                  <a:srgbClr val="FF0000"/>
                </a:solidFill>
                <a:latin typeface="+mn-ea"/>
              </a:rPr>
              <a:t>良好な経営実績（黒字）</a:t>
            </a:r>
            <a:r>
              <a:rPr lang="ja-JP" altLang="en-US" sz="2200" b="1" dirty="0">
                <a:latin typeface="+mn-ea"/>
              </a:rPr>
              <a:t>を上げている。</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なお、黒字が基本だが、積極的な投資等により、回収等が見込める</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ja-JP" altLang="en-US" sz="2200" b="1" dirty="0" err="1">
                <a:latin typeface="+mn-ea"/>
              </a:rPr>
              <a:t>ような</a:t>
            </a:r>
            <a:r>
              <a:rPr lang="ja-JP" altLang="en-US" sz="2200" b="1" dirty="0">
                <a:latin typeface="+mn-ea"/>
              </a:rPr>
              <a:t>事業内容が金融機関・投資機関等に認められている場合等は</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要相談。</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○創設事業の将来性が期待され、</a:t>
            </a:r>
            <a:r>
              <a:rPr lang="ja-JP" altLang="en-US" sz="2200" b="1" u="sng" dirty="0">
                <a:solidFill>
                  <a:srgbClr val="FF0000"/>
                </a:solidFill>
                <a:latin typeface="+mn-ea"/>
              </a:rPr>
              <a:t>第三者機関により評価</a:t>
            </a:r>
            <a:r>
              <a:rPr lang="ja-JP" altLang="en-US" sz="2200" b="1" dirty="0">
                <a:latin typeface="+mn-ea"/>
              </a:rPr>
              <a:t>されている。</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○事業の</a:t>
            </a:r>
            <a:r>
              <a:rPr lang="ja-JP" altLang="en-US" sz="2200" b="1" u="sng" dirty="0">
                <a:solidFill>
                  <a:srgbClr val="FF0000"/>
                </a:solidFill>
                <a:latin typeface="+mn-ea"/>
              </a:rPr>
              <a:t>成果（製品等）</a:t>
            </a:r>
            <a:r>
              <a:rPr lang="ja-JP" altLang="en-US" sz="2200" b="1" dirty="0">
                <a:latin typeface="+mn-ea"/>
              </a:rPr>
              <a:t>が市場に出回り、</a:t>
            </a:r>
            <a:r>
              <a:rPr lang="ja-JP" altLang="en-US" sz="2200" b="1" u="sng" dirty="0">
                <a:solidFill>
                  <a:srgbClr val="FF0000"/>
                </a:solidFill>
                <a:latin typeface="+mn-ea"/>
              </a:rPr>
              <a:t>顕著なものとして評価</a:t>
            </a:r>
            <a:r>
              <a:rPr lang="ja-JP" altLang="en-US" sz="2200" b="1" dirty="0">
                <a:latin typeface="+mn-ea"/>
              </a:rPr>
              <a:t>を受け</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ている。</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●書類作成等に</a:t>
            </a:r>
            <a:r>
              <a:rPr lang="ja-JP" altLang="en-US" sz="2200" b="1" u="sng" dirty="0">
                <a:solidFill>
                  <a:srgbClr val="FF0000"/>
                </a:solidFill>
                <a:latin typeface="+mn-ea"/>
              </a:rPr>
              <a:t>十分な協力体制（企業・団体）</a:t>
            </a:r>
            <a:r>
              <a:rPr lang="ja-JP" altLang="en-US" sz="2200" b="1" dirty="0">
                <a:latin typeface="+mn-ea"/>
              </a:rPr>
              <a:t>が得られること、</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ja-JP" altLang="en-US" sz="2200" b="1" u="sng" dirty="0">
                <a:solidFill>
                  <a:srgbClr val="0070C0"/>
                </a:solidFill>
                <a:latin typeface="+mn-ea"/>
              </a:rPr>
              <a:t>経済産業大臣等の表彰を受けている</a:t>
            </a:r>
            <a:r>
              <a:rPr lang="ja-JP" altLang="en-US" sz="2200" b="1" dirty="0">
                <a:latin typeface="+mn-ea"/>
              </a:rPr>
              <a:t>ことが</a:t>
            </a:r>
            <a:r>
              <a:rPr lang="ja-JP" altLang="en-US" sz="2200" b="1" dirty="0">
                <a:solidFill>
                  <a:srgbClr val="0070C0"/>
                </a:solidFill>
                <a:latin typeface="+mn-ea"/>
              </a:rPr>
              <a:t>望ましい</a:t>
            </a:r>
            <a:r>
              <a:rPr lang="ja-JP" altLang="en-US" sz="2200" b="1" dirty="0">
                <a:latin typeface="+mn-ea"/>
              </a:rPr>
              <a:t>。</a:t>
            </a:r>
            <a:endParaRPr lang="en-US" altLang="ja-JP" sz="2200" b="1" dirty="0">
              <a:latin typeface="+mn-ea"/>
            </a:endParaRPr>
          </a:p>
        </p:txBody>
      </p:sp>
      <p:sp>
        <p:nvSpPr>
          <p:cNvPr id="6" name="テキスト ボックス 5"/>
          <p:cNvSpPr txBox="1"/>
          <p:nvPr/>
        </p:nvSpPr>
        <p:spPr>
          <a:xfrm>
            <a:off x="-22225" y="78060"/>
            <a:ext cx="9144000" cy="522288"/>
          </a:xfrm>
          <a:prstGeom prst="rect">
            <a:avLst/>
          </a:prstGeom>
          <a:noFill/>
        </p:spPr>
        <p:txBody>
          <a:bodyPr>
            <a:spAutoFit/>
          </a:bodyPr>
          <a:lstStyle/>
          <a:p>
            <a:pPr marL="457200" indent="-457200" algn="ctr" fontAlgn="auto">
              <a:spcBef>
                <a:spcPct val="20000"/>
              </a:spcBef>
              <a:spcAft>
                <a:spcPts val="0"/>
              </a:spcAft>
              <a:defRPr/>
            </a:pPr>
            <a:r>
              <a:rPr lang="ja-JP" altLang="en-US" sz="2800" b="1" u="sng" dirty="0">
                <a:latin typeface="+mn-ea"/>
                <a:ea typeface="+mn-ea"/>
              </a:rPr>
              <a:t>　</a:t>
            </a:r>
            <a:r>
              <a:rPr lang="en-US" altLang="ja-JP" sz="2800" b="1" u="sng" dirty="0">
                <a:latin typeface="+mn-ea"/>
                <a:ea typeface="+mn-ea"/>
              </a:rPr>
              <a:t>Ⅱ.</a:t>
            </a:r>
            <a:r>
              <a:rPr lang="ja-JP" altLang="en-US" sz="2800" b="1" u="sng" dirty="0">
                <a:latin typeface="+mn-ea"/>
                <a:ea typeface="+mn-ea"/>
              </a:rPr>
              <a:t>褒章－１</a:t>
            </a:r>
            <a:r>
              <a:rPr lang="en-US" altLang="ja-JP" sz="2800" b="1" u="sng" dirty="0">
                <a:latin typeface="+mn-ea"/>
                <a:ea typeface="+mn-ea"/>
              </a:rPr>
              <a:t>.</a:t>
            </a:r>
            <a:r>
              <a:rPr lang="ja-JP" altLang="en-US" sz="2800" b="1" u="sng" dirty="0">
                <a:latin typeface="+mn-ea"/>
                <a:ea typeface="+mn-ea"/>
              </a:rPr>
              <a:t>藍綬</a:t>
            </a:r>
            <a:endParaRPr lang="en-US" altLang="ja-JP" sz="2800" b="1" dirty="0">
              <a:latin typeface="+mn-ea"/>
              <a:ea typeface="+mn-ea"/>
            </a:endParaRPr>
          </a:p>
        </p:txBody>
      </p:sp>
      <p:grpSp>
        <p:nvGrpSpPr>
          <p:cNvPr id="8" name="グループ化 7"/>
          <p:cNvGrpSpPr/>
          <p:nvPr/>
        </p:nvGrpSpPr>
        <p:grpSpPr>
          <a:xfrm>
            <a:off x="7366967" y="131260"/>
            <a:ext cx="1728192" cy="448745"/>
            <a:chOff x="0" y="0"/>
            <a:chExt cx="3020477" cy="772704"/>
          </a:xfrm>
        </p:grpSpPr>
        <p:sp>
          <p:nvSpPr>
            <p:cNvPr id="9" name="角丸四角形 8"/>
            <p:cNvSpPr/>
            <p:nvPr/>
          </p:nvSpPr>
          <p:spPr>
            <a:xfrm>
              <a:off x="0" y="0"/>
              <a:ext cx="3020477" cy="772704"/>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ja-JP" altLang="en-US"/>
            </a:p>
          </p:txBody>
        </p:sp>
        <p:sp>
          <p:nvSpPr>
            <p:cNvPr id="10" name="角丸四角形 4"/>
            <p:cNvSpPr txBox="1"/>
            <p:nvPr/>
          </p:nvSpPr>
          <p:spPr>
            <a:xfrm>
              <a:off x="22632" y="22632"/>
              <a:ext cx="2975213" cy="72744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kumimoji="1" lang="ja-JP" altLang="en-US" sz="2000" kern="1200" dirty="0">
                  <a:latin typeface="Meiryo UI" panose="020B0604030504040204" pitchFamily="50" charset="-128"/>
                  <a:ea typeface="Meiryo UI" panose="020B0604030504040204" pitchFamily="50" charset="-128"/>
                </a:rPr>
                <a:t>藍綬</a:t>
              </a:r>
              <a:endParaRPr kumimoji="1" lang="ja-JP" altLang="en-US" kern="1200" dirty="0">
                <a:latin typeface="Meiryo UI" panose="020B0604030504040204" pitchFamily="50" charset="-128"/>
                <a:ea typeface="Meiryo UI" panose="020B0604030504040204" pitchFamily="50" charset="-128"/>
              </a:endParaRPr>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6588125" y="6381750"/>
            <a:ext cx="2133600" cy="365125"/>
          </a:xfrm>
        </p:spPr>
        <p:txBody>
          <a:bodyPr/>
          <a:lstStyle/>
          <a:p>
            <a:pPr>
              <a:defRPr/>
            </a:pPr>
            <a:fld id="{30A1476E-5338-48C5-B669-83190D0B074C}" type="slidenum">
              <a:rPr lang="ja-JP" altLang="en-US" smtClean="0"/>
              <a:pPr>
                <a:defRPr/>
              </a:pPr>
              <a:t>23</a:t>
            </a:fld>
            <a:endParaRPr lang="ja-JP" altLang="en-US" dirty="0"/>
          </a:p>
        </p:txBody>
      </p:sp>
      <p:sp>
        <p:nvSpPr>
          <p:cNvPr id="7" name="テキスト ボックス 6"/>
          <p:cNvSpPr txBox="1"/>
          <p:nvPr/>
        </p:nvSpPr>
        <p:spPr>
          <a:xfrm>
            <a:off x="-30163" y="1125538"/>
            <a:ext cx="9144001" cy="4296561"/>
          </a:xfrm>
          <a:prstGeom prst="rect">
            <a:avLst/>
          </a:prstGeom>
          <a:noFill/>
        </p:spPr>
        <p:txBody>
          <a:bodyPr>
            <a:spAutoFit/>
          </a:bodyPr>
          <a:lstStyle/>
          <a:p>
            <a:pPr marL="457200" indent="-457200" fontAlgn="auto">
              <a:spcBef>
                <a:spcPct val="20000"/>
              </a:spcBef>
              <a:spcAft>
                <a:spcPts val="0"/>
              </a:spcAft>
              <a:defRPr/>
            </a:pPr>
            <a:r>
              <a:rPr lang="ja-JP" altLang="en-US" sz="2600" b="1" dirty="0">
                <a:latin typeface="+mn-ea"/>
              </a:rPr>
              <a:t>　①</a:t>
            </a:r>
            <a:r>
              <a:rPr lang="ja-JP" altLang="en-US" sz="2600" b="1" u="sng" dirty="0">
                <a:solidFill>
                  <a:srgbClr val="FF0000"/>
                </a:solidFill>
                <a:latin typeface="+mn-ea"/>
              </a:rPr>
              <a:t>多年にわたり業務に精励し、現在も現役として、衆人の模範</a:t>
            </a:r>
            <a:endParaRPr lang="en-US" altLang="ja-JP" sz="2600" b="1" u="sng" dirty="0">
              <a:solidFill>
                <a:srgbClr val="FF0000"/>
              </a:solidFill>
              <a:latin typeface="+mn-ea"/>
            </a:endParaRPr>
          </a:p>
          <a:p>
            <a:pPr marL="457200" indent="-457200" fontAlgn="auto">
              <a:spcBef>
                <a:spcPct val="20000"/>
              </a:spcBef>
              <a:spcAft>
                <a:spcPts val="0"/>
              </a:spcAft>
              <a:defRPr/>
            </a:pPr>
            <a:r>
              <a:rPr lang="ja-JP" altLang="en-US" sz="2600" b="1" dirty="0">
                <a:solidFill>
                  <a:srgbClr val="FF0000"/>
                </a:solidFill>
                <a:latin typeface="+mn-ea"/>
              </a:rPr>
              <a:t>　　</a:t>
            </a:r>
            <a:r>
              <a:rPr lang="ja-JP" altLang="en-US" sz="2600" b="1" u="sng" dirty="0">
                <a:solidFill>
                  <a:srgbClr val="FF0000"/>
                </a:solidFill>
                <a:latin typeface="+mn-ea"/>
              </a:rPr>
              <a:t>である者</a:t>
            </a:r>
            <a:endParaRPr lang="en-US" altLang="ja-JP" sz="2600" b="1" u="sng" dirty="0">
              <a:solidFill>
                <a:srgbClr val="FF0000"/>
              </a:solidFill>
              <a:latin typeface="+mn-ea"/>
            </a:endParaRPr>
          </a:p>
          <a:p>
            <a:pPr marL="457200" indent="-457200" fontAlgn="auto">
              <a:spcBef>
                <a:spcPct val="20000"/>
              </a:spcBef>
              <a:spcAft>
                <a:spcPts val="0"/>
              </a:spcAft>
              <a:defRPr/>
            </a:pPr>
            <a:r>
              <a:rPr lang="ja-JP" altLang="en-US" sz="2600" b="1" dirty="0">
                <a:latin typeface="+mn-ea"/>
              </a:rPr>
              <a:t>　　</a:t>
            </a:r>
            <a:r>
              <a:rPr lang="ja-JP" altLang="en-US" sz="2200" b="1" dirty="0">
                <a:solidFill>
                  <a:srgbClr val="FF0000"/>
                </a:solidFill>
                <a:latin typeface="+mn-ea"/>
              </a:rPr>
              <a:t>（必須要件）</a:t>
            </a:r>
            <a:r>
              <a:rPr lang="ja-JP" altLang="en-US" sz="2200" b="1" dirty="0">
                <a:latin typeface="+mn-ea"/>
              </a:rPr>
              <a:t>　</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○現在も業務に精励している。</a:t>
            </a:r>
            <a:endParaRPr lang="en-US" altLang="ja-JP" sz="2200" b="1" dirty="0">
              <a:latin typeface="+mn-ea"/>
            </a:endParaRPr>
          </a:p>
          <a:p>
            <a:pPr latinLnBrk="1">
              <a:defRPr/>
            </a:pPr>
            <a:r>
              <a:rPr lang="ja-JP" altLang="en-US" sz="2200" b="1" dirty="0">
                <a:latin typeface="+mn-ea"/>
              </a:rPr>
              <a:t>　　○一貫した</a:t>
            </a:r>
            <a:r>
              <a:rPr lang="ja-JP" altLang="en-US" sz="2200" b="1" u="sng" dirty="0">
                <a:solidFill>
                  <a:srgbClr val="FF0000"/>
                </a:solidFill>
                <a:latin typeface="+mn-ea"/>
              </a:rPr>
              <a:t>業務歴が概ね２０年以上</a:t>
            </a:r>
            <a:r>
              <a:rPr lang="ja-JP" altLang="en-US" sz="2200" b="1" dirty="0">
                <a:latin typeface="+mn-ea"/>
              </a:rPr>
              <a:t>。</a:t>
            </a:r>
            <a:endParaRPr lang="en-US" altLang="ja-JP" sz="2200" b="1" dirty="0">
              <a:latin typeface="+mn-ea"/>
            </a:endParaRPr>
          </a:p>
          <a:p>
            <a:pPr latinLnBrk="1">
              <a:defRPr/>
            </a:pPr>
            <a:r>
              <a:rPr lang="ja-JP" altLang="en-US" sz="2200" b="1" dirty="0">
                <a:latin typeface="+mn-ea"/>
              </a:rPr>
              <a:t>　　○業務に関する</a:t>
            </a:r>
            <a:r>
              <a:rPr lang="ja-JP" altLang="en-US" sz="2200" b="1" u="sng" dirty="0">
                <a:solidFill>
                  <a:srgbClr val="FF0000"/>
                </a:solidFill>
                <a:latin typeface="+mn-ea"/>
              </a:rPr>
              <a:t>経済産業大臣又は都道府県知事の表彰歴</a:t>
            </a:r>
            <a:r>
              <a:rPr lang="ja-JP" altLang="en-US" sz="2200" b="1" dirty="0">
                <a:latin typeface="+mn-ea"/>
              </a:rPr>
              <a:t>。</a:t>
            </a:r>
            <a:endParaRPr lang="en-US" altLang="ja-JP" sz="2200" b="1" dirty="0">
              <a:latin typeface="+mn-ea"/>
            </a:endParaRPr>
          </a:p>
          <a:p>
            <a:pPr latinLnBrk="1">
              <a:defRPr/>
            </a:pPr>
            <a:r>
              <a:rPr lang="ja-JP" altLang="en-US" sz="2200" b="1" dirty="0">
                <a:latin typeface="+mn-ea"/>
              </a:rPr>
              <a:t>　　　</a:t>
            </a:r>
            <a:r>
              <a:rPr lang="en-US" altLang="ja-JP" sz="2200" b="1" dirty="0">
                <a:solidFill>
                  <a:srgbClr val="0070C0"/>
                </a:solidFill>
                <a:latin typeface="+mn-ea"/>
              </a:rPr>
              <a:t>※</a:t>
            </a:r>
            <a:r>
              <a:rPr lang="ja-JP" altLang="en-US" sz="2200" b="1" dirty="0">
                <a:solidFill>
                  <a:srgbClr val="0070C0"/>
                </a:solidFill>
                <a:latin typeface="+mn-ea"/>
              </a:rPr>
              <a:t>個人に対する表彰に限る</a:t>
            </a:r>
            <a:r>
              <a:rPr lang="ja-JP" altLang="en-US" sz="2200" b="1" dirty="0">
                <a:latin typeface="+mn-ea"/>
              </a:rPr>
              <a:t>。</a:t>
            </a:r>
            <a:endParaRPr lang="en-US" altLang="ja-JP" sz="2200" b="1" dirty="0">
              <a:latin typeface="+mn-ea"/>
            </a:endParaRPr>
          </a:p>
          <a:p>
            <a:pPr latinLnBrk="1">
              <a:defRPr/>
            </a:pPr>
            <a:r>
              <a:rPr lang="ja-JP" altLang="en-US" sz="2200" b="1" dirty="0">
                <a:latin typeface="+mn-ea"/>
              </a:rPr>
              <a:t>　　○業務に関する団体役員歴を有する。</a:t>
            </a:r>
            <a:endParaRPr lang="en-US" altLang="ja-JP" sz="2200" b="1" dirty="0">
              <a:latin typeface="+mn-ea"/>
            </a:endParaRPr>
          </a:p>
          <a:p>
            <a:pPr latinLnBrk="1">
              <a:defRPr/>
            </a:pPr>
            <a:r>
              <a:rPr lang="ja-JP" altLang="en-US" sz="2200" b="1" dirty="0">
                <a:latin typeface="+mn-ea"/>
              </a:rPr>
              <a:t>　　○他に比して</a:t>
            </a:r>
            <a:r>
              <a:rPr lang="ja-JP" altLang="en-US" sz="2200" b="1" u="sng" dirty="0">
                <a:solidFill>
                  <a:srgbClr val="FF0000"/>
                </a:solidFill>
                <a:latin typeface="+mn-ea"/>
              </a:rPr>
              <a:t>特に優れた功績</a:t>
            </a:r>
            <a:r>
              <a:rPr lang="ja-JP" altLang="en-US" sz="2200" b="1" dirty="0">
                <a:latin typeface="+mn-ea"/>
              </a:rPr>
              <a:t>。</a:t>
            </a:r>
            <a:endParaRPr lang="en-US" altLang="ja-JP" sz="2200" b="1" dirty="0">
              <a:latin typeface="+mn-ea"/>
            </a:endParaRPr>
          </a:p>
          <a:p>
            <a:pPr marL="714375" indent="-714375" fontAlgn="auto">
              <a:spcBef>
                <a:spcPct val="20000"/>
              </a:spcBef>
              <a:spcAft>
                <a:spcPts val="0"/>
              </a:spcAft>
              <a:defRPr/>
            </a:pPr>
            <a:r>
              <a:rPr lang="ja-JP" altLang="en-US" sz="2200" b="1" dirty="0">
                <a:latin typeface="+mn-ea"/>
              </a:rPr>
              <a:t>　　○経営者の場合、推薦時点で業績が黒字。</a:t>
            </a:r>
            <a:endParaRPr lang="en-US" altLang="ja-JP" sz="2200" b="1" dirty="0">
              <a:latin typeface="+mn-ea"/>
            </a:endParaRPr>
          </a:p>
          <a:p>
            <a:pPr latinLnBrk="1">
              <a:defRPr/>
            </a:pPr>
            <a:r>
              <a:rPr lang="ja-JP" altLang="en-US" sz="2200" b="1" dirty="0">
                <a:latin typeface="+mn-ea"/>
              </a:rPr>
              <a:t>　　●書類作成等に</a:t>
            </a:r>
            <a:r>
              <a:rPr lang="ja-JP" altLang="en-US" sz="2200" b="1" u="sng" dirty="0">
                <a:solidFill>
                  <a:srgbClr val="FF0000"/>
                </a:solidFill>
                <a:latin typeface="+mn-ea"/>
              </a:rPr>
              <a:t>十分な協力体制（企業・団体）</a:t>
            </a:r>
            <a:r>
              <a:rPr lang="ja-JP" altLang="en-US" sz="2200" b="1" dirty="0">
                <a:latin typeface="+mn-ea"/>
              </a:rPr>
              <a:t>が得られることが望ましい。　</a:t>
            </a:r>
            <a:endParaRPr lang="en-US" altLang="ja-JP" sz="2200" b="1" dirty="0">
              <a:latin typeface="+mn-ea"/>
            </a:endParaRPr>
          </a:p>
        </p:txBody>
      </p:sp>
      <p:sp>
        <p:nvSpPr>
          <p:cNvPr id="6" name="テキスト ボックス 5"/>
          <p:cNvSpPr txBox="1"/>
          <p:nvPr/>
        </p:nvSpPr>
        <p:spPr>
          <a:xfrm>
            <a:off x="-22225" y="333375"/>
            <a:ext cx="9144000" cy="522288"/>
          </a:xfrm>
          <a:prstGeom prst="rect">
            <a:avLst/>
          </a:prstGeom>
          <a:noFill/>
        </p:spPr>
        <p:txBody>
          <a:bodyPr>
            <a:spAutoFit/>
          </a:bodyPr>
          <a:lstStyle/>
          <a:p>
            <a:pPr marL="457200" indent="-457200" algn="ctr" fontAlgn="auto">
              <a:spcBef>
                <a:spcPct val="20000"/>
              </a:spcBef>
              <a:spcAft>
                <a:spcPts val="0"/>
              </a:spcAft>
              <a:defRPr/>
            </a:pPr>
            <a:r>
              <a:rPr lang="ja-JP" altLang="en-US" sz="2800" b="1" u="sng" dirty="0">
                <a:latin typeface="+mn-ea"/>
                <a:ea typeface="+mn-ea"/>
              </a:rPr>
              <a:t>　</a:t>
            </a:r>
            <a:r>
              <a:rPr lang="en-US" altLang="ja-JP" sz="2800" b="1" u="sng" dirty="0">
                <a:latin typeface="+mn-ea"/>
                <a:ea typeface="+mn-ea"/>
              </a:rPr>
              <a:t>Ⅱ.</a:t>
            </a:r>
            <a:r>
              <a:rPr lang="ja-JP" altLang="en-US" sz="2800" b="1" u="sng" dirty="0">
                <a:latin typeface="+mn-ea"/>
                <a:ea typeface="+mn-ea"/>
              </a:rPr>
              <a:t>褒章－２</a:t>
            </a:r>
            <a:r>
              <a:rPr lang="en-US" altLang="ja-JP" sz="2800" b="1" u="sng" dirty="0">
                <a:latin typeface="+mn-ea"/>
                <a:ea typeface="+mn-ea"/>
              </a:rPr>
              <a:t>.</a:t>
            </a:r>
            <a:r>
              <a:rPr lang="ja-JP" altLang="en-US" sz="2800" b="1" u="sng" dirty="0">
                <a:latin typeface="+mn-ea"/>
                <a:ea typeface="+mn-ea"/>
              </a:rPr>
              <a:t>黄綬</a:t>
            </a:r>
            <a:endParaRPr lang="en-US" altLang="ja-JP" sz="2800" b="1" dirty="0">
              <a:latin typeface="+mn-ea"/>
              <a:ea typeface="+mn-ea"/>
            </a:endParaRPr>
          </a:p>
        </p:txBody>
      </p:sp>
      <p:grpSp>
        <p:nvGrpSpPr>
          <p:cNvPr id="8" name="グループ化 7"/>
          <p:cNvGrpSpPr/>
          <p:nvPr/>
        </p:nvGrpSpPr>
        <p:grpSpPr>
          <a:xfrm>
            <a:off x="7366967" y="131260"/>
            <a:ext cx="1728192" cy="448745"/>
            <a:chOff x="0" y="0"/>
            <a:chExt cx="3020477" cy="772704"/>
          </a:xfrm>
          <a:solidFill>
            <a:srgbClr val="FFC000"/>
          </a:solidFill>
        </p:grpSpPr>
        <p:sp>
          <p:nvSpPr>
            <p:cNvPr id="9" name="角丸四角形 8"/>
            <p:cNvSpPr/>
            <p:nvPr/>
          </p:nvSpPr>
          <p:spPr>
            <a:xfrm>
              <a:off x="0" y="0"/>
              <a:ext cx="3020477" cy="772704"/>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ja-JP" altLang="en-US"/>
            </a:p>
          </p:txBody>
        </p:sp>
        <p:sp>
          <p:nvSpPr>
            <p:cNvPr id="10" name="角丸四角形 4"/>
            <p:cNvSpPr txBox="1"/>
            <p:nvPr/>
          </p:nvSpPr>
          <p:spPr>
            <a:xfrm>
              <a:off x="22632" y="22632"/>
              <a:ext cx="2975213" cy="72744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kumimoji="1" lang="ja-JP" altLang="en-US" kern="1200" dirty="0">
                  <a:latin typeface="Meiryo UI" panose="020B0604030504040204" pitchFamily="50" charset="-128"/>
                  <a:ea typeface="Meiryo UI" panose="020B0604030504040204" pitchFamily="50" charset="-128"/>
                </a:rPr>
                <a:t>黄綬</a:t>
              </a:r>
            </a:p>
          </p:txBody>
        </p:sp>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a:xfrm>
            <a:off x="468313" y="2492375"/>
            <a:ext cx="8229600" cy="1143000"/>
          </a:xfrm>
        </p:spPr>
        <p:txBody>
          <a:bodyPr/>
          <a:lstStyle/>
          <a:p>
            <a:r>
              <a:rPr lang="ja-JP" altLang="en-US"/>
              <a:t>その他補足</a:t>
            </a:r>
          </a:p>
        </p:txBody>
      </p:sp>
      <p:sp>
        <p:nvSpPr>
          <p:cNvPr id="5" name="スライド番号プレースホルダー 4"/>
          <p:cNvSpPr>
            <a:spLocks noGrp="1"/>
          </p:cNvSpPr>
          <p:nvPr>
            <p:ph type="sldNum" sz="quarter" idx="12"/>
          </p:nvPr>
        </p:nvSpPr>
        <p:spPr/>
        <p:txBody>
          <a:bodyPr/>
          <a:lstStyle/>
          <a:p>
            <a:pPr>
              <a:defRPr/>
            </a:pPr>
            <a:fld id="{1533EC4C-9E66-43ED-B50C-4933EAE78203}" type="slidenum">
              <a:rPr lang="ja-JP" altLang="en-US" smtClean="0"/>
              <a:pPr>
                <a:defRPr/>
              </a:pPr>
              <a:t>24</a:t>
            </a:fld>
            <a:endParaRPr lang="ja-JP"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38113" y="1684338"/>
            <a:ext cx="984250" cy="504825"/>
          </a:xfrm>
          <a:prstGeom prst="roundRect">
            <a:avLst/>
          </a:prstGeom>
          <a:solidFill>
            <a:srgbClr val="FFC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dirty="0">
                <a:solidFill>
                  <a:schemeClr val="tx1"/>
                </a:solidFill>
              </a:rPr>
              <a:t>傘下会員</a:t>
            </a:r>
            <a:endParaRPr lang="en-US" altLang="ja-JP" sz="1050" dirty="0">
              <a:solidFill>
                <a:schemeClr val="tx1"/>
              </a:solidFill>
            </a:endParaRPr>
          </a:p>
          <a:p>
            <a:pPr algn="ctr">
              <a:defRPr/>
            </a:pPr>
            <a:r>
              <a:rPr lang="ja-JP" altLang="en-US" sz="1050" dirty="0">
                <a:solidFill>
                  <a:schemeClr val="tx1"/>
                </a:solidFill>
              </a:rPr>
              <a:t>（企業）</a:t>
            </a:r>
            <a:endParaRPr lang="en-US" altLang="ja-JP" sz="1050" dirty="0">
              <a:solidFill>
                <a:schemeClr val="tx1"/>
              </a:solidFill>
            </a:endParaRPr>
          </a:p>
        </p:txBody>
      </p:sp>
      <p:sp>
        <p:nvSpPr>
          <p:cNvPr id="22" name="角丸四角形 21"/>
          <p:cNvSpPr/>
          <p:nvPr/>
        </p:nvSpPr>
        <p:spPr>
          <a:xfrm>
            <a:off x="5724525" y="1052513"/>
            <a:ext cx="1727200" cy="5357812"/>
          </a:xfrm>
          <a:prstGeom prst="roundRect">
            <a:avLst/>
          </a:prstGeom>
          <a:solidFill>
            <a:srgbClr val="CCFF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1050" dirty="0">
              <a:solidFill>
                <a:schemeClr val="tx1"/>
              </a:solidFill>
            </a:endParaRPr>
          </a:p>
          <a:p>
            <a:pPr algn="ctr">
              <a:defRPr/>
            </a:pPr>
            <a:endParaRPr lang="en-US" altLang="ja-JP" sz="1050" dirty="0">
              <a:solidFill>
                <a:schemeClr val="tx1"/>
              </a:solidFill>
            </a:endParaRPr>
          </a:p>
          <a:p>
            <a:pPr algn="ctr">
              <a:defRPr/>
            </a:pPr>
            <a:endParaRPr lang="en-US" altLang="ja-JP" sz="1050" dirty="0">
              <a:solidFill>
                <a:schemeClr val="tx1"/>
              </a:solidFill>
            </a:endParaRPr>
          </a:p>
          <a:p>
            <a:pPr algn="ctr">
              <a:defRPr/>
            </a:pPr>
            <a:endParaRPr lang="en-US" altLang="ja-JP" sz="1050" dirty="0">
              <a:solidFill>
                <a:schemeClr val="tx1"/>
              </a:solidFill>
            </a:endParaRPr>
          </a:p>
          <a:p>
            <a:pPr algn="ctr">
              <a:defRPr/>
            </a:pPr>
            <a:endParaRPr lang="en-US" altLang="ja-JP" sz="1050" dirty="0">
              <a:solidFill>
                <a:schemeClr val="tx1"/>
              </a:solidFill>
            </a:endParaRPr>
          </a:p>
          <a:p>
            <a:pPr algn="ctr">
              <a:defRPr/>
            </a:pPr>
            <a:endParaRPr lang="ja-JP" altLang="en-US" sz="1050" dirty="0">
              <a:solidFill>
                <a:schemeClr val="tx1"/>
              </a:solidFill>
            </a:endParaRPr>
          </a:p>
        </p:txBody>
      </p:sp>
      <p:sp>
        <p:nvSpPr>
          <p:cNvPr id="29" name="角丸四角形 28"/>
          <p:cNvSpPr/>
          <p:nvPr/>
        </p:nvSpPr>
        <p:spPr>
          <a:xfrm>
            <a:off x="34925" y="1104900"/>
            <a:ext cx="1296988" cy="3548063"/>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1" name="角丸四角形 70"/>
          <p:cNvSpPr/>
          <p:nvPr/>
        </p:nvSpPr>
        <p:spPr>
          <a:xfrm>
            <a:off x="8694738" y="1052513"/>
            <a:ext cx="341312" cy="5357812"/>
          </a:xfrm>
          <a:prstGeom prst="roundRect">
            <a:avLst/>
          </a:prstGeom>
          <a:solidFill>
            <a:schemeClr val="accent5">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dirty="0">
                <a:solidFill>
                  <a:schemeClr val="tx1"/>
                </a:solidFill>
              </a:rPr>
              <a:t>内閣府</a:t>
            </a:r>
            <a:endParaRPr lang="en-US" altLang="ja-JP" sz="1050" dirty="0">
              <a:solidFill>
                <a:schemeClr val="tx1"/>
              </a:solidFill>
            </a:endParaRPr>
          </a:p>
          <a:p>
            <a:pPr algn="ctr">
              <a:defRPr/>
            </a:pPr>
            <a:r>
              <a:rPr lang="ja-JP" altLang="en-US" sz="1050" dirty="0">
                <a:solidFill>
                  <a:schemeClr val="tx1"/>
                </a:solidFill>
              </a:rPr>
              <a:t>賞勲局</a:t>
            </a:r>
          </a:p>
        </p:txBody>
      </p:sp>
      <p:sp>
        <p:nvSpPr>
          <p:cNvPr id="169" name="角丸四角形 168"/>
          <p:cNvSpPr/>
          <p:nvPr/>
        </p:nvSpPr>
        <p:spPr>
          <a:xfrm>
            <a:off x="130175" y="2847975"/>
            <a:ext cx="982663" cy="503238"/>
          </a:xfrm>
          <a:prstGeom prst="roundRect">
            <a:avLst/>
          </a:prstGeom>
          <a:solidFill>
            <a:srgbClr val="FFC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dirty="0">
                <a:solidFill>
                  <a:schemeClr val="tx1"/>
                </a:solidFill>
              </a:rPr>
              <a:t>傘下会員</a:t>
            </a:r>
            <a:endParaRPr lang="en-US" altLang="ja-JP" sz="1050" dirty="0">
              <a:solidFill>
                <a:schemeClr val="tx1"/>
              </a:solidFill>
            </a:endParaRPr>
          </a:p>
          <a:p>
            <a:pPr algn="ctr">
              <a:defRPr/>
            </a:pPr>
            <a:r>
              <a:rPr lang="ja-JP" altLang="en-US" sz="1050" dirty="0">
                <a:solidFill>
                  <a:schemeClr val="tx1"/>
                </a:solidFill>
              </a:rPr>
              <a:t>（企業）</a:t>
            </a:r>
            <a:endParaRPr lang="en-US" altLang="ja-JP" sz="1050" dirty="0">
              <a:solidFill>
                <a:schemeClr val="tx1"/>
              </a:solidFill>
            </a:endParaRPr>
          </a:p>
        </p:txBody>
      </p:sp>
      <p:sp>
        <p:nvSpPr>
          <p:cNvPr id="6" name="角丸四角形 5"/>
          <p:cNvSpPr/>
          <p:nvPr/>
        </p:nvSpPr>
        <p:spPr>
          <a:xfrm>
            <a:off x="3171825" y="1052513"/>
            <a:ext cx="1639888" cy="5329237"/>
          </a:xfrm>
          <a:prstGeom prst="roundRect">
            <a:avLst/>
          </a:prstGeom>
          <a:solidFill>
            <a:srgbClr val="FFC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1050" dirty="0">
              <a:solidFill>
                <a:schemeClr val="tx1"/>
              </a:solidFill>
            </a:endParaRPr>
          </a:p>
          <a:p>
            <a:pPr algn="ctr">
              <a:defRPr/>
            </a:pPr>
            <a:endParaRPr lang="en-US" altLang="ja-JP" sz="1050" dirty="0">
              <a:solidFill>
                <a:schemeClr val="tx1"/>
              </a:solidFill>
            </a:endParaRPr>
          </a:p>
          <a:p>
            <a:pPr algn="ctr">
              <a:defRPr/>
            </a:pPr>
            <a:endParaRPr lang="en-US" altLang="ja-JP" sz="1050" dirty="0">
              <a:solidFill>
                <a:schemeClr val="tx1"/>
              </a:solidFill>
            </a:endParaRPr>
          </a:p>
          <a:p>
            <a:pPr algn="ctr">
              <a:defRPr/>
            </a:pPr>
            <a:endParaRPr lang="en-US" altLang="ja-JP" sz="1050" dirty="0">
              <a:solidFill>
                <a:schemeClr val="tx1"/>
              </a:solidFill>
            </a:endParaRPr>
          </a:p>
        </p:txBody>
      </p:sp>
      <p:sp>
        <p:nvSpPr>
          <p:cNvPr id="210" name="角丸四角形 209"/>
          <p:cNvSpPr/>
          <p:nvPr/>
        </p:nvSpPr>
        <p:spPr>
          <a:xfrm>
            <a:off x="3348038" y="4376738"/>
            <a:ext cx="1344612" cy="1885950"/>
          </a:xfrm>
          <a:prstGeom prst="roundRect">
            <a:avLst/>
          </a:prstGeom>
          <a:solidFill>
            <a:srgbClr val="FFC0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1050" b="1" dirty="0">
              <a:solidFill>
                <a:schemeClr val="tx1"/>
              </a:solidFill>
            </a:endParaRPr>
          </a:p>
          <a:p>
            <a:pPr algn="ctr">
              <a:defRPr/>
            </a:pPr>
            <a:r>
              <a:rPr lang="ja-JP" altLang="en-US" sz="1050" dirty="0">
                <a:solidFill>
                  <a:schemeClr val="tx1"/>
                </a:solidFill>
              </a:rPr>
              <a:t>　　</a:t>
            </a:r>
            <a:endParaRPr lang="en-US" altLang="ja-JP" sz="1050" dirty="0">
              <a:solidFill>
                <a:schemeClr val="tx1"/>
              </a:solidFill>
            </a:endParaRPr>
          </a:p>
        </p:txBody>
      </p:sp>
      <p:sp>
        <p:nvSpPr>
          <p:cNvPr id="22537" name="テキスト ボックス 286"/>
          <p:cNvSpPr txBox="1">
            <a:spLocks noChangeArrowheads="1"/>
          </p:cNvSpPr>
          <p:nvPr/>
        </p:nvSpPr>
        <p:spPr bwMode="auto">
          <a:xfrm>
            <a:off x="4900613" y="2430463"/>
            <a:ext cx="82391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200">
                <a:latin typeface="Times New Roman" pitchFamily="18" charset="0"/>
              </a:rPr>
              <a:t>（推薦）</a:t>
            </a:r>
          </a:p>
        </p:txBody>
      </p:sp>
      <p:sp>
        <p:nvSpPr>
          <p:cNvPr id="22538" name="テキスト ボックス 288"/>
          <p:cNvSpPr txBox="1">
            <a:spLocks noChangeArrowheads="1"/>
          </p:cNvSpPr>
          <p:nvPr/>
        </p:nvSpPr>
        <p:spPr bwMode="auto">
          <a:xfrm>
            <a:off x="3252788" y="1104900"/>
            <a:ext cx="15351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b="1" u="sng">
                <a:latin typeface="Times New Roman" pitchFamily="18" charset="0"/>
              </a:rPr>
              <a:t>製造産業局</a:t>
            </a:r>
            <a:endParaRPr lang="en-US" altLang="ja-JP" sz="1400" b="1" u="sng">
              <a:latin typeface="Times New Roman" pitchFamily="18" charset="0"/>
            </a:endParaRPr>
          </a:p>
          <a:p>
            <a:pPr algn="ctr" eaLnBrk="1" hangingPunct="1">
              <a:spcBef>
                <a:spcPct val="0"/>
              </a:spcBef>
              <a:buFontTx/>
              <a:buNone/>
            </a:pPr>
            <a:r>
              <a:rPr lang="ja-JP" altLang="en-US" sz="1200" b="1" u="sng">
                <a:latin typeface="Times New Roman" pitchFamily="18" charset="0"/>
              </a:rPr>
              <a:t>＜関連業界団体</a:t>
            </a:r>
            <a:r>
              <a:rPr lang="ja-JP" altLang="en-US" sz="1400" b="1" u="sng">
                <a:latin typeface="Times New Roman" pitchFamily="18" charset="0"/>
              </a:rPr>
              <a:t>＞</a:t>
            </a:r>
            <a:endParaRPr lang="ja-JP" altLang="en-US" sz="1400" u="sng">
              <a:latin typeface="Times New Roman" pitchFamily="18" charset="0"/>
            </a:endParaRPr>
          </a:p>
        </p:txBody>
      </p:sp>
      <p:sp>
        <p:nvSpPr>
          <p:cNvPr id="22539" name="テキスト ボックス 289"/>
          <p:cNvSpPr txBox="1">
            <a:spLocks noChangeArrowheads="1"/>
          </p:cNvSpPr>
          <p:nvPr/>
        </p:nvSpPr>
        <p:spPr bwMode="auto">
          <a:xfrm>
            <a:off x="4875213" y="5229225"/>
            <a:ext cx="825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200">
                <a:latin typeface="Times New Roman" pitchFamily="18" charset="0"/>
              </a:rPr>
              <a:t>（推薦）</a:t>
            </a:r>
          </a:p>
        </p:txBody>
      </p:sp>
      <p:sp>
        <p:nvSpPr>
          <p:cNvPr id="309" name="テキスト ボックス 308"/>
          <p:cNvSpPr txBox="1"/>
          <p:nvPr/>
        </p:nvSpPr>
        <p:spPr>
          <a:xfrm>
            <a:off x="379413" y="549275"/>
            <a:ext cx="8207375" cy="338138"/>
          </a:xfrm>
          <a:prstGeom prst="rect">
            <a:avLst/>
          </a:prstGeom>
          <a:solidFill>
            <a:srgbClr val="FFFFCC"/>
          </a:solidFill>
          <a:ln>
            <a:solidFill>
              <a:schemeClr val="tx1"/>
            </a:solidFill>
          </a:ln>
          <a:effectLst>
            <a:outerShdw blurRad="50800" dist="38100" dir="2700000" algn="tl" rotWithShape="0">
              <a:prstClr val="black">
                <a:alpha val="40000"/>
              </a:prstClr>
            </a:outerShdw>
          </a:effectLst>
        </p:spPr>
        <p:txBody>
          <a:bodyPr>
            <a:spAutoFit/>
          </a:bodyPr>
          <a:lstStyle/>
          <a:p>
            <a:pPr algn="ctr">
              <a:defRPr/>
            </a:pPr>
            <a:r>
              <a:rPr lang="ja-JP" altLang="en-US" sz="1600" b="1" dirty="0">
                <a:ea typeface="ＭＳ Ｐゴシック" pitchFamily="50" charset="-128"/>
              </a:rPr>
              <a:t>製造産業局の叙勲・褒章の推薦の流れ</a:t>
            </a:r>
          </a:p>
        </p:txBody>
      </p:sp>
      <p:sp>
        <p:nvSpPr>
          <p:cNvPr id="22552" name="テキスト ボックス 310"/>
          <p:cNvSpPr txBox="1">
            <a:spLocks noChangeArrowheads="1"/>
          </p:cNvSpPr>
          <p:nvPr/>
        </p:nvSpPr>
        <p:spPr bwMode="auto">
          <a:xfrm>
            <a:off x="8027988" y="3751263"/>
            <a:ext cx="8255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dirty="0">
                <a:latin typeface="Times New Roman" pitchFamily="18" charset="0"/>
              </a:rPr>
              <a:t>（推薦）</a:t>
            </a:r>
          </a:p>
        </p:txBody>
      </p:sp>
      <p:sp>
        <p:nvSpPr>
          <p:cNvPr id="318" name="角丸四角形 317"/>
          <p:cNvSpPr/>
          <p:nvPr/>
        </p:nvSpPr>
        <p:spPr>
          <a:xfrm>
            <a:off x="5867400" y="1557338"/>
            <a:ext cx="284163" cy="4608512"/>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dirty="0">
                <a:solidFill>
                  <a:schemeClr val="tx1"/>
                </a:solidFill>
              </a:rPr>
              <a:t>担当課室</a:t>
            </a:r>
          </a:p>
        </p:txBody>
      </p:sp>
      <p:sp>
        <p:nvSpPr>
          <p:cNvPr id="319" name="角丸四角形 318"/>
          <p:cNvSpPr/>
          <p:nvPr/>
        </p:nvSpPr>
        <p:spPr>
          <a:xfrm>
            <a:off x="6865938" y="1566863"/>
            <a:ext cx="298450" cy="4598987"/>
          </a:xfrm>
          <a:prstGeom prst="round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dirty="0">
                <a:solidFill>
                  <a:schemeClr val="tx1"/>
                </a:solidFill>
              </a:rPr>
              <a:t>業務管理官室</a:t>
            </a:r>
          </a:p>
        </p:txBody>
      </p:sp>
      <p:sp>
        <p:nvSpPr>
          <p:cNvPr id="22544" name="テキスト ボックス 347"/>
          <p:cNvSpPr txBox="1">
            <a:spLocks noChangeArrowheads="1"/>
          </p:cNvSpPr>
          <p:nvPr/>
        </p:nvSpPr>
        <p:spPr bwMode="auto">
          <a:xfrm>
            <a:off x="1331913" y="1484313"/>
            <a:ext cx="14128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en-US" altLang="ja-JP" sz="1200" b="1" u="sng">
                <a:latin typeface="Times New Roman" pitchFamily="18" charset="0"/>
              </a:rPr>
              <a:t>〔</a:t>
            </a:r>
            <a:r>
              <a:rPr lang="ja-JP" altLang="en-US" sz="1200" b="1" u="sng">
                <a:latin typeface="Times New Roman" pitchFamily="18" charset="0"/>
              </a:rPr>
              <a:t>企業功績</a:t>
            </a:r>
            <a:r>
              <a:rPr lang="en-US" altLang="ja-JP" sz="1200" b="1" u="sng">
                <a:latin typeface="Times New Roman" pitchFamily="18" charset="0"/>
              </a:rPr>
              <a:t>〕</a:t>
            </a:r>
          </a:p>
          <a:p>
            <a:pPr algn="ctr" eaLnBrk="1" hangingPunct="1">
              <a:spcBef>
                <a:spcPct val="0"/>
              </a:spcBef>
              <a:buFontTx/>
              <a:buNone/>
            </a:pPr>
            <a:r>
              <a:rPr lang="ja-JP" altLang="en-US" sz="1200" b="1" u="sng">
                <a:latin typeface="Times New Roman" pitchFamily="18" charset="0"/>
              </a:rPr>
              <a:t>（企業経営者）</a:t>
            </a:r>
            <a:endParaRPr lang="en-US" altLang="ja-JP" sz="1000" b="1" u="sng">
              <a:latin typeface="Times New Roman" pitchFamily="18" charset="0"/>
            </a:endParaRPr>
          </a:p>
        </p:txBody>
      </p:sp>
      <p:cxnSp>
        <p:nvCxnSpPr>
          <p:cNvPr id="362" name="直線矢印コネクタ 361"/>
          <p:cNvCxnSpPr/>
          <p:nvPr/>
        </p:nvCxnSpPr>
        <p:spPr>
          <a:xfrm flipH="1">
            <a:off x="6345238" y="2382838"/>
            <a:ext cx="433387" cy="1587"/>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5" name="直線矢印コネクタ 364"/>
          <p:cNvCxnSpPr/>
          <p:nvPr/>
        </p:nvCxnSpPr>
        <p:spPr>
          <a:xfrm flipV="1">
            <a:off x="6326188" y="4076700"/>
            <a:ext cx="433387" cy="3175"/>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547" name="テキスト ボックス 368"/>
          <p:cNvSpPr txBox="1">
            <a:spLocks noChangeArrowheads="1"/>
          </p:cNvSpPr>
          <p:nvPr/>
        </p:nvSpPr>
        <p:spPr bwMode="auto">
          <a:xfrm>
            <a:off x="6130925" y="3716338"/>
            <a:ext cx="8255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100">
                <a:latin typeface="Times New Roman" pitchFamily="18" charset="0"/>
              </a:rPr>
              <a:t>（推薦）</a:t>
            </a:r>
          </a:p>
        </p:txBody>
      </p:sp>
      <p:sp>
        <p:nvSpPr>
          <p:cNvPr id="376" name="右矢印 375"/>
          <p:cNvSpPr/>
          <p:nvPr/>
        </p:nvSpPr>
        <p:spPr>
          <a:xfrm>
            <a:off x="4627563" y="2898775"/>
            <a:ext cx="1239837" cy="260350"/>
          </a:xfrm>
          <a:prstGeom prst="rightArrow">
            <a:avLst>
              <a:gd name="adj1" fmla="val 34127"/>
              <a:gd name="adj2" fmla="val 122312"/>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2549" name="テキスト ボックス 376"/>
          <p:cNvSpPr txBox="1">
            <a:spLocks noChangeArrowheads="1"/>
          </p:cNvSpPr>
          <p:nvPr/>
        </p:nvSpPr>
        <p:spPr bwMode="auto">
          <a:xfrm>
            <a:off x="1331913" y="2636838"/>
            <a:ext cx="15843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en-US" altLang="ja-JP" sz="1200" b="1" u="sng">
                <a:latin typeface="Times New Roman" pitchFamily="18" charset="0"/>
              </a:rPr>
              <a:t>〔</a:t>
            </a:r>
            <a:r>
              <a:rPr lang="ja-JP" altLang="en-US" sz="1200" b="1" u="sng">
                <a:latin typeface="Times New Roman" pitchFamily="18" charset="0"/>
              </a:rPr>
              <a:t>企業功績</a:t>
            </a:r>
            <a:r>
              <a:rPr lang="en-US" altLang="ja-JP" sz="1200" b="1" u="sng">
                <a:latin typeface="Times New Roman" pitchFamily="18" charset="0"/>
              </a:rPr>
              <a:t>〕</a:t>
            </a:r>
          </a:p>
          <a:p>
            <a:pPr algn="ctr" eaLnBrk="1" hangingPunct="1">
              <a:spcBef>
                <a:spcPct val="0"/>
              </a:spcBef>
              <a:buFontTx/>
              <a:buNone/>
            </a:pPr>
            <a:r>
              <a:rPr lang="ja-JP" altLang="en-US" sz="1200" b="1" u="sng">
                <a:latin typeface="Times New Roman" pitchFamily="18" charset="0"/>
              </a:rPr>
              <a:t>（キラリ等経営者）</a:t>
            </a:r>
          </a:p>
        </p:txBody>
      </p:sp>
      <p:sp>
        <p:nvSpPr>
          <p:cNvPr id="22550" name="テキスト ボックス 288"/>
          <p:cNvSpPr txBox="1">
            <a:spLocks noChangeArrowheads="1"/>
          </p:cNvSpPr>
          <p:nvPr/>
        </p:nvSpPr>
        <p:spPr bwMode="auto">
          <a:xfrm>
            <a:off x="2417763" y="79375"/>
            <a:ext cx="4064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2400" b="1" u="sng">
                <a:latin typeface="ＭＳ ゴシック" pitchFamily="49" charset="-128"/>
                <a:ea typeface="ＭＳ ゴシック" pitchFamily="49" charset="-128"/>
              </a:rPr>
              <a:t>栄典事務の流れについて</a:t>
            </a:r>
          </a:p>
        </p:txBody>
      </p:sp>
      <p:sp>
        <p:nvSpPr>
          <p:cNvPr id="22551" name="テキスト ボックス 294"/>
          <p:cNvSpPr txBox="1">
            <a:spLocks noChangeArrowheads="1"/>
          </p:cNvSpPr>
          <p:nvPr/>
        </p:nvSpPr>
        <p:spPr bwMode="auto">
          <a:xfrm>
            <a:off x="4787900" y="5397500"/>
            <a:ext cx="9842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200" b="1" u="sng">
                <a:latin typeface="Times New Roman" pitchFamily="18" charset="0"/>
              </a:rPr>
              <a:t>〔</a:t>
            </a:r>
            <a:r>
              <a:rPr lang="ja-JP" altLang="en-US" sz="1200" b="1" u="sng">
                <a:latin typeface="Times New Roman" pitchFamily="18" charset="0"/>
              </a:rPr>
              <a:t>団体功績</a:t>
            </a:r>
            <a:r>
              <a:rPr lang="en-US" altLang="ja-JP" sz="1200" b="1" u="sng">
                <a:latin typeface="Times New Roman" pitchFamily="18" charset="0"/>
              </a:rPr>
              <a:t>〕</a:t>
            </a:r>
            <a:endParaRPr lang="ja-JP" altLang="en-US" sz="1200" b="1" u="sng">
              <a:latin typeface="Times New Roman" pitchFamily="18" charset="0"/>
            </a:endParaRPr>
          </a:p>
        </p:txBody>
      </p:sp>
      <p:sp>
        <p:nvSpPr>
          <p:cNvPr id="88" name="スライド番号プレースホルダー 87"/>
          <p:cNvSpPr>
            <a:spLocks noGrp="1"/>
          </p:cNvSpPr>
          <p:nvPr>
            <p:ph type="sldNum" sz="quarter" idx="12"/>
          </p:nvPr>
        </p:nvSpPr>
        <p:spPr>
          <a:xfrm>
            <a:off x="6548438" y="6451600"/>
            <a:ext cx="2133600" cy="365125"/>
          </a:xfrm>
        </p:spPr>
        <p:txBody>
          <a:bodyPr/>
          <a:lstStyle/>
          <a:p>
            <a:pPr>
              <a:defRPr/>
            </a:pPr>
            <a:fld id="{32E8DFE5-5D9F-47C8-92D4-234C90633C09}" type="slidenum">
              <a:rPr lang="ja-JP" altLang="en-US" smtClean="0"/>
              <a:pPr>
                <a:defRPr/>
              </a:pPr>
              <a:t>25</a:t>
            </a:fld>
            <a:endParaRPr lang="ja-JP" altLang="en-US" dirty="0"/>
          </a:p>
        </p:txBody>
      </p:sp>
      <p:sp>
        <p:nvSpPr>
          <p:cNvPr id="46" name="角丸四角形 45"/>
          <p:cNvSpPr/>
          <p:nvPr/>
        </p:nvSpPr>
        <p:spPr>
          <a:xfrm>
            <a:off x="7885113" y="1052513"/>
            <a:ext cx="327025" cy="5357812"/>
          </a:xfrm>
          <a:prstGeom prst="roundRect">
            <a:avLst/>
          </a:prstGeom>
          <a:solidFill>
            <a:srgbClr val="CCFF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dirty="0">
                <a:solidFill>
                  <a:schemeClr val="tx1"/>
                </a:solidFill>
              </a:rPr>
              <a:t>大臣官房秘書課</a:t>
            </a:r>
          </a:p>
        </p:txBody>
      </p:sp>
      <p:sp>
        <p:nvSpPr>
          <p:cNvPr id="143" name="角丸四角形 142"/>
          <p:cNvSpPr/>
          <p:nvPr/>
        </p:nvSpPr>
        <p:spPr>
          <a:xfrm>
            <a:off x="3492500" y="5295900"/>
            <a:ext cx="1055688" cy="869950"/>
          </a:xfrm>
          <a:prstGeom prst="roundRect">
            <a:avLst/>
          </a:prstGeom>
          <a:solidFill>
            <a:srgbClr val="FFC000"/>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a:solidFill>
                  <a:schemeClr val="tx1"/>
                </a:solidFill>
              </a:rPr>
              <a:t>会長・理事長</a:t>
            </a:r>
            <a:endParaRPr lang="en-US" altLang="ja-JP" sz="1050" b="1" dirty="0">
              <a:solidFill>
                <a:schemeClr val="tx1"/>
              </a:solidFill>
            </a:endParaRPr>
          </a:p>
          <a:p>
            <a:pPr algn="ctr">
              <a:defRPr/>
            </a:pPr>
            <a:endParaRPr lang="en-US" altLang="ja-JP" sz="1050" b="1" dirty="0">
              <a:solidFill>
                <a:schemeClr val="tx1"/>
              </a:solidFill>
            </a:endParaRPr>
          </a:p>
          <a:p>
            <a:pPr algn="ctr">
              <a:defRPr/>
            </a:pPr>
            <a:r>
              <a:rPr lang="ja-JP" altLang="en-US" sz="1050" b="1" dirty="0">
                <a:solidFill>
                  <a:schemeClr val="tx1"/>
                </a:solidFill>
              </a:rPr>
              <a:t>副会長</a:t>
            </a:r>
            <a:endParaRPr lang="en-US" altLang="ja-JP" sz="1050" b="1" dirty="0">
              <a:solidFill>
                <a:schemeClr val="tx1"/>
              </a:solidFill>
            </a:endParaRPr>
          </a:p>
          <a:p>
            <a:pPr algn="ctr">
              <a:defRPr/>
            </a:pPr>
            <a:r>
              <a:rPr lang="ja-JP" altLang="en-US" sz="1050" b="1" dirty="0">
                <a:solidFill>
                  <a:schemeClr val="tx1"/>
                </a:solidFill>
              </a:rPr>
              <a:t>副理事長</a:t>
            </a:r>
            <a:endParaRPr lang="en-US" altLang="ja-JP" sz="1050" b="1" dirty="0">
              <a:solidFill>
                <a:schemeClr val="tx1"/>
              </a:solidFill>
            </a:endParaRPr>
          </a:p>
        </p:txBody>
      </p:sp>
      <p:sp>
        <p:nvSpPr>
          <p:cNvPr id="22582" name="テキスト ボックス 309"/>
          <p:cNvSpPr txBox="1">
            <a:spLocks noChangeArrowheads="1"/>
          </p:cNvSpPr>
          <p:nvPr/>
        </p:nvSpPr>
        <p:spPr bwMode="auto">
          <a:xfrm>
            <a:off x="7235825" y="3751263"/>
            <a:ext cx="8255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dirty="0">
                <a:latin typeface="Times New Roman" pitchFamily="18" charset="0"/>
              </a:rPr>
              <a:t>（推薦）</a:t>
            </a:r>
          </a:p>
        </p:txBody>
      </p:sp>
      <p:sp>
        <p:nvSpPr>
          <p:cNvPr id="22556" name="テキスト ボックス 294"/>
          <p:cNvSpPr txBox="1">
            <a:spLocks noChangeArrowheads="1"/>
          </p:cNvSpPr>
          <p:nvPr/>
        </p:nvSpPr>
        <p:spPr bwMode="auto">
          <a:xfrm>
            <a:off x="4787900" y="2647950"/>
            <a:ext cx="9842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200" b="1" u="sng">
                <a:latin typeface="Times New Roman" pitchFamily="18" charset="0"/>
              </a:rPr>
              <a:t>〔</a:t>
            </a:r>
            <a:r>
              <a:rPr lang="ja-JP" altLang="en-US" sz="1200" b="1" u="sng">
                <a:latin typeface="Times New Roman" pitchFamily="18" charset="0"/>
              </a:rPr>
              <a:t>企業功績</a:t>
            </a:r>
            <a:r>
              <a:rPr lang="en-US" altLang="ja-JP" sz="1200" b="1" u="sng">
                <a:latin typeface="Times New Roman" pitchFamily="18" charset="0"/>
              </a:rPr>
              <a:t>〕</a:t>
            </a:r>
            <a:endParaRPr lang="ja-JP" altLang="en-US" sz="1200" b="1" u="sng">
              <a:latin typeface="Times New Roman" pitchFamily="18" charset="0"/>
            </a:endParaRPr>
          </a:p>
        </p:txBody>
      </p:sp>
      <p:sp>
        <p:nvSpPr>
          <p:cNvPr id="63" name="右矢印 62"/>
          <p:cNvSpPr/>
          <p:nvPr/>
        </p:nvSpPr>
        <p:spPr>
          <a:xfrm>
            <a:off x="1116013" y="1860550"/>
            <a:ext cx="2208212" cy="225425"/>
          </a:xfrm>
          <a:prstGeom prst="rightArrow">
            <a:avLst>
              <a:gd name="adj1" fmla="val 34127"/>
              <a:gd name="adj2" fmla="val 122312"/>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2558" name="テキスト ボックス 368"/>
          <p:cNvSpPr txBox="1">
            <a:spLocks noChangeArrowheads="1"/>
          </p:cNvSpPr>
          <p:nvPr/>
        </p:nvSpPr>
        <p:spPr bwMode="auto">
          <a:xfrm>
            <a:off x="6016625" y="2016125"/>
            <a:ext cx="102235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100">
                <a:latin typeface="Times New Roman" pitchFamily="18" charset="0"/>
              </a:rPr>
              <a:t>（推薦依頼）</a:t>
            </a:r>
          </a:p>
        </p:txBody>
      </p:sp>
      <p:sp>
        <p:nvSpPr>
          <p:cNvPr id="22559" name="テキスト ボックス 18"/>
          <p:cNvSpPr txBox="1">
            <a:spLocks noChangeArrowheads="1"/>
          </p:cNvSpPr>
          <p:nvPr/>
        </p:nvSpPr>
        <p:spPr bwMode="auto">
          <a:xfrm>
            <a:off x="6097588" y="1104900"/>
            <a:ext cx="9826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b="1" u="sng">
                <a:latin typeface="Arial" charset="0"/>
              </a:rPr>
              <a:t>製造産業局</a:t>
            </a:r>
          </a:p>
        </p:txBody>
      </p:sp>
      <p:sp>
        <p:nvSpPr>
          <p:cNvPr id="73" name="右矢印 72"/>
          <p:cNvSpPr/>
          <p:nvPr/>
        </p:nvSpPr>
        <p:spPr>
          <a:xfrm>
            <a:off x="4548188" y="5651500"/>
            <a:ext cx="1319212" cy="225425"/>
          </a:xfrm>
          <a:prstGeom prst="rightArrow">
            <a:avLst>
              <a:gd name="adj1" fmla="val 34127"/>
              <a:gd name="adj2" fmla="val 122312"/>
            </a:avLst>
          </a:prstGeom>
          <a:solidFill>
            <a:schemeClr val="accent6">
              <a:lumMod val="7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6" name="テキスト ボックス 288"/>
          <p:cNvSpPr txBox="1">
            <a:spLocks noChangeArrowheads="1"/>
          </p:cNvSpPr>
          <p:nvPr/>
        </p:nvSpPr>
        <p:spPr bwMode="auto">
          <a:xfrm>
            <a:off x="3371850" y="4500563"/>
            <a:ext cx="1344613"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en-US" altLang="ja-JP" sz="1050" b="1" u="sng" dirty="0">
                <a:latin typeface="+mn-ea"/>
                <a:ea typeface="+mn-ea"/>
              </a:rPr>
              <a:t>【</a:t>
            </a:r>
            <a:r>
              <a:rPr lang="ja-JP" altLang="en-US" sz="1050" b="1" u="sng" dirty="0">
                <a:latin typeface="+mn-ea"/>
                <a:ea typeface="+mn-ea"/>
              </a:rPr>
              <a:t>②栄典評価団体</a:t>
            </a:r>
            <a:r>
              <a:rPr lang="en-US" altLang="ja-JP" sz="1050" b="1" u="sng" dirty="0">
                <a:latin typeface="+mn-ea"/>
                <a:ea typeface="+mn-ea"/>
              </a:rPr>
              <a:t>】</a:t>
            </a:r>
          </a:p>
          <a:p>
            <a:pPr algn="ctr" eaLnBrk="1" hangingPunct="1">
              <a:spcBef>
                <a:spcPct val="0"/>
              </a:spcBef>
              <a:buFontTx/>
              <a:buNone/>
              <a:defRPr/>
            </a:pPr>
            <a:r>
              <a:rPr lang="ja-JP" altLang="en-US" sz="1050" b="1" dirty="0">
                <a:latin typeface="+mn-ea"/>
                <a:ea typeface="+mn-ea"/>
              </a:rPr>
              <a:t>＜全国団体＞</a:t>
            </a:r>
            <a:endParaRPr lang="en-US" altLang="ja-JP" sz="1050" b="1" dirty="0">
              <a:latin typeface="+mn-ea"/>
              <a:ea typeface="+mn-ea"/>
            </a:endParaRPr>
          </a:p>
          <a:p>
            <a:pPr algn="ctr" eaLnBrk="1" hangingPunct="1">
              <a:spcBef>
                <a:spcPct val="0"/>
              </a:spcBef>
              <a:buFontTx/>
              <a:buNone/>
              <a:defRPr/>
            </a:pPr>
            <a:r>
              <a:rPr lang="ja-JP" altLang="en-US" sz="1050" b="1" dirty="0">
                <a:latin typeface="+mn-ea"/>
                <a:ea typeface="+mn-ea"/>
              </a:rPr>
              <a:t>（叙勲）</a:t>
            </a:r>
            <a:endParaRPr lang="en-US" altLang="ja-JP" sz="1050" b="1" dirty="0">
              <a:latin typeface="+mn-ea"/>
              <a:ea typeface="+mn-ea"/>
            </a:endParaRPr>
          </a:p>
          <a:p>
            <a:pPr algn="ctr" eaLnBrk="1" hangingPunct="1">
              <a:spcBef>
                <a:spcPct val="0"/>
              </a:spcBef>
              <a:buFontTx/>
              <a:buNone/>
              <a:defRPr/>
            </a:pPr>
            <a:r>
              <a:rPr lang="ja-JP" altLang="en-US" sz="1050" b="1" dirty="0">
                <a:latin typeface="+mn-ea"/>
                <a:ea typeface="+mn-ea"/>
              </a:rPr>
              <a:t>（褒章）</a:t>
            </a:r>
            <a:endParaRPr lang="ja-JP" altLang="en-US" sz="1050" dirty="0">
              <a:latin typeface="+mn-ea"/>
              <a:ea typeface="+mn-ea"/>
            </a:endParaRPr>
          </a:p>
        </p:txBody>
      </p:sp>
      <p:sp>
        <p:nvSpPr>
          <p:cNvPr id="77" name="角丸四角形 76"/>
          <p:cNvSpPr/>
          <p:nvPr/>
        </p:nvSpPr>
        <p:spPr>
          <a:xfrm>
            <a:off x="139700" y="2276475"/>
            <a:ext cx="984250" cy="504825"/>
          </a:xfrm>
          <a:prstGeom prst="roundRect">
            <a:avLst/>
          </a:prstGeom>
          <a:solidFill>
            <a:srgbClr val="FFC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dirty="0">
                <a:solidFill>
                  <a:schemeClr val="tx1"/>
                </a:solidFill>
              </a:rPr>
              <a:t>傘下会員</a:t>
            </a:r>
            <a:endParaRPr lang="en-US" altLang="ja-JP" sz="1050" dirty="0">
              <a:solidFill>
                <a:schemeClr val="tx1"/>
              </a:solidFill>
            </a:endParaRPr>
          </a:p>
          <a:p>
            <a:pPr algn="ctr">
              <a:defRPr/>
            </a:pPr>
            <a:r>
              <a:rPr lang="ja-JP" altLang="en-US" sz="1050" dirty="0">
                <a:solidFill>
                  <a:schemeClr val="tx1"/>
                </a:solidFill>
              </a:rPr>
              <a:t>（企業）</a:t>
            </a:r>
            <a:endParaRPr lang="en-US" altLang="ja-JP" sz="1050" dirty="0">
              <a:solidFill>
                <a:schemeClr val="tx1"/>
              </a:solidFill>
            </a:endParaRPr>
          </a:p>
        </p:txBody>
      </p:sp>
      <p:sp>
        <p:nvSpPr>
          <p:cNvPr id="78" name="右矢印 77"/>
          <p:cNvSpPr/>
          <p:nvPr/>
        </p:nvSpPr>
        <p:spPr>
          <a:xfrm>
            <a:off x="1116013" y="2416175"/>
            <a:ext cx="2208212" cy="225425"/>
          </a:xfrm>
          <a:prstGeom prst="rightArrow">
            <a:avLst>
              <a:gd name="adj1" fmla="val 34127"/>
              <a:gd name="adj2" fmla="val 122312"/>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2564" name="テキスト ボックス 347"/>
          <p:cNvSpPr txBox="1">
            <a:spLocks noChangeArrowheads="1"/>
          </p:cNvSpPr>
          <p:nvPr/>
        </p:nvSpPr>
        <p:spPr bwMode="auto">
          <a:xfrm>
            <a:off x="1331913" y="2060575"/>
            <a:ext cx="1557337"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en-US" altLang="ja-JP" sz="1100" b="1" u="sng">
                <a:latin typeface="Times New Roman" pitchFamily="18" charset="0"/>
              </a:rPr>
              <a:t>〔</a:t>
            </a:r>
            <a:r>
              <a:rPr lang="ja-JP" altLang="en-US" sz="1100" b="1" u="sng">
                <a:latin typeface="Times New Roman" pitchFamily="18" charset="0"/>
              </a:rPr>
              <a:t>企業功績</a:t>
            </a:r>
            <a:r>
              <a:rPr lang="en-US" altLang="ja-JP" sz="1100" b="1" u="sng">
                <a:latin typeface="Times New Roman" pitchFamily="18" charset="0"/>
              </a:rPr>
              <a:t>〕</a:t>
            </a:r>
          </a:p>
          <a:p>
            <a:pPr algn="ctr" eaLnBrk="1" hangingPunct="1">
              <a:spcBef>
                <a:spcPct val="0"/>
              </a:spcBef>
              <a:buFontTx/>
              <a:buNone/>
            </a:pPr>
            <a:r>
              <a:rPr lang="ja-JP" altLang="en-US" sz="1100" b="1" u="sng">
                <a:latin typeface="Times New Roman" pitchFamily="18" charset="0"/>
              </a:rPr>
              <a:t>（</a:t>
            </a:r>
            <a:r>
              <a:rPr lang="en-US" altLang="ja-JP" sz="1100" b="1" u="sng">
                <a:latin typeface="Times New Roman" pitchFamily="18" charset="0"/>
              </a:rPr>
              <a:t> ※</a:t>
            </a:r>
            <a:r>
              <a:rPr lang="ja-JP" altLang="en-US" sz="1100" b="1" u="sng">
                <a:latin typeface="Times New Roman" pitchFamily="18" charset="0"/>
              </a:rPr>
              <a:t>黄綬業務精励者）</a:t>
            </a:r>
            <a:endParaRPr lang="en-US" altLang="ja-JP" sz="1100" b="1" u="sng">
              <a:latin typeface="Times New Roman" pitchFamily="18" charset="0"/>
            </a:endParaRPr>
          </a:p>
        </p:txBody>
      </p:sp>
      <p:sp>
        <p:nvSpPr>
          <p:cNvPr id="2" name="正方形/長方形 1"/>
          <p:cNvSpPr/>
          <p:nvPr/>
        </p:nvSpPr>
        <p:spPr>
          <a:xfrm>
            <a:off x="107950" y="3409950"/>
            <a:ext cx="2671763" cy="109855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7" name="右矢印 86"/>
          <p:cNvSpPr/>
          <p:nvPr/>
        </p:nvSpPr>
        <p:spPr>
          <a:xfrm flipV="1">
            <a:off x="2417763" y="3827463"/>
            <a:ext cx="858837" cy="255587"/>
          </a:xfrm>
          <a:prstGeom prst="rightArrow">
            <a:avLst>
              <a:gd name="adj1" fmla="val 34127"/>
              <a:gd name="adj2" fmla="val 122312"/>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cxnSp>
        <p:nvCxnSpPr>
          <p:cNvPr id="64" name="直線矢印コネクタ 63"/>
          <p:cNvCxnSpPr/>
          <p:nvPr/>
        </p:nvCxnSpPr>
        <p:spPr>
          <a:xfrm>
            <a:off x="7451725" y="4100513"/>
            <a:ext cx="433388" cy="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p:nvPr/>
        </p:nvCxnSpPr>
        <p:spPr>
          <a:xfrm>
            <a:off x="8212138" y="4111625"/>
            <a:ext cx="482600" cy="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569" name="テキスト ボックス 368"/>
          <p:cNvSpPr txBox="1">
            <a:spLocks noChangeArrowheads="1"/>
          </p:cNvSpPr>
          <p:nvPr/>
        </p:nvSpPr>
        <p:spPr bwMode="auto">
          <a:xfrm>
            <a:off x="7112000" y="3644900"/>
            <a:ext cx="4127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100" b="1">
                <a:latin typeface="Times New Roman" pitchFamily="18" charset="0"/>
              </a:rPr>
              <a:t>審</a:t>
            </a:r>
            <a:endParaRPr lang="en-US" altLang="ja-JP" sz="1100" b="1">
              <a:latin typeface="Times New Roman" pitchFamily="18" charset="0"/>
            </a:endParaRPr>
          </a:p>
          <a:p>
            <a:pPr algn="ctr" eaLnBrk="1" hangingPunct="1">
              <a:spcBef>
                <a:spcPct val="0"/>
              </a:spcBef>
              <a:buFontTx/>
              <a:buNone/>
            </a:pPr>
            <a:r>
              <a:rPr lang="ja-JP" altLang="en-US" sz="1100" b="1">
                <a:latin typeface="Times New Roman" pitchFamily="18" charset="0"/>
              </a:rPr>
              <a:t>査</a:t>
            </a:r>
          </a:p>
        </p:txBody>
      </p:sp>
      <p:sp>
        <p:nvSpPr>
          <p:cNvPr id="84" name="右矢印 83"/>
          <p:cNvSpPr/>
          <p:nvPr/>
        </p:nvSpPr>
        <p:spPr>
          <a:xfrm>
            <a:off x="1109663" y="3005138"/>
            <a:ext cx="2214562" cy="225425"/>
          </a:xfrm>
          <a:prstGeom prst="rightArrow">
            <a:avLst>
              <a:gd name="adj1" fmla="val 34127"/>
              <a:gd name="adj2" fmla="val 122312"/>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2571" name="テキスト ボックス 294"/>
          <p:cNvSpPr txBox="1">
            <a:spLocks noChangeArrowheads="1"/>
          </p:cNvSpPr>
          <p:nvPr/>
        </p:nvSpPr>
        <p:spPr bwMode="auto">
          <a:xfrm>
            <a:off x="2435225" y="3513138"/>
            <a:ext cx="984250"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200" b="1" u="sng">
                <a:latin typeface="Times New Roman" pitchFamily="18" charset="0"/>
              </a:rPr>
              <a:t>〔</a:t>
            </a:r>
            <a:r>
              <a:rPr lang="ja-JP" altLang="en-US" sz="1200" b="1" u="sng">
                <a:latin typeface="Times New Roman" pitchFamily="18" charset="0"/>
              </a:rPr>
              <a:t>企業功績</a:t>
            </a:r>
            <a:r>
              <a:rPr lang="en-US" altLang="ja-JP" sz="1200" b="1" u="sng">
                <a:latin typeface="Times New Roman" pitchFamily="18" charset="0"/>
              </a:rPr>
              <a:t>〕</a:t>
            </a:r>
            <a:endParaRPr lang="ja-JP" altLang="en-US" sz="1200" b="1" u="sng">
              <a:latin typeface="Times New Roman" pitchFamily="18" charset="0"/>
            </a:endParaRPr>
          </a:p>
        </p:txBody>
      </p:sp>
      <p:sp>
        <p:nvSpPr>
          <p:cNvPr id="112" name="角丸四角形 111"/>
          <p:cNvSpPr/>
          <p:nvPr/>
        </p:nvSpPr>
        <p:spPr>
          <a:xfrm>
            <a:off x="1397000" y="3500438"/>
            <a:ext cx="1087438" cy="909637"/>
          </a:xfrm>
          <a:prstGeom prst="roundRect">
            <a:avLst/>
          </a:prstGeom>
          <a:solidFill>
            <a:srgbClr val="FFC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dirty="0">
                <a:solidFill>
                  <a:schemeClr val="tx1"/>
                </a:solidFill>
              </a:rPr>
              <a:t>傘下団体経由</a:t>
            </a:r>
            <a:endParaRPr lang="en-US" altLang="ja-JP" sz="1050" dirty="0">
              <a:solidFill>
                <a:schemeClr val="tx1"/>
              </a:solidFill>
            </a:endParaRPr>
          </a:p>
          <a:p>
            <a:pPr algn="ctr">
              <a:defRPr/>
            </a:pPr>
            <a:r>
              <a:rPr lang="ja-JP" altLang="en-US" sz="1050" dirty="0">
                <a:solidFill>
                  <a:schemeClr val="tx1"/>
                </a:solidFill>
              </a:rPr>
              <a:t>（</a:t>
            </a:r>
            <a:r>
              <a:rPr lang="en-US" altLang="ja-JP" sz="1050" dirty="0">
                <a:solidFill>
                  <a:schemeClr val="tx1"/>
                </a:solidFill>
              </a:rPr>
              <a:t>※</a:t>
            </a:r>
            <a:r>
              <a:rPr lang="ja-JP" altLang="en-US" sz="1050" dirty="0">
                <a:solidFill>
                  <a:schemeClr val="tx1"/>
                </a:solidFill>
              </a:rPr>
              <a:t>ブロック）</a:t>
            </a:r>
            <a:endParaRPr lang="en-US" altLang="ja-JP" sz="1050" dirty="0">
              <a:solidFill>
                <a:schemeClr val="tx1"/>
              </a:solidFill>
            </a:endParaRPr>
          </a:p>
          <a:p>
            <a:pPr algn="ctr">
              <a:defRPr/>
            </a:pPr>
            <a:r>
              <a:rPr lang="ja-JP" altLang="en-US" sz="1050" dirty="0">
                <a:solidFill>
                  <a:schemeClr val="tx1"/>
                </a:solidFill>
              </a:rPr>
              <a:t>（県域）</a:t>
            </a:r>
          </a:p>
          <a:p>
            <a:pPr algn="ctr">
              <a:defRPr/>
            </a:pPr>
            <a:r>
              <a:rPr lang="ja-JP" altLang="en-US" sz="1050" dirty="0">
                <a:solidFill>
                  <a:schemeClr val="tx1"/>
                </a:solidFill>
              </a:rPr>
              <a:t>（地域）</a:t>
            </a:r>
          </a:p>
        </p:txBody>
      </p:sp>
      <p:sp>
        <p:nvSpPr>
          <p:cNvPr id="80" name="角丸四角形 79"/>
          <p:cNvSpPr/>
          <p:nvPr/>
        </p:nvSpPr>
        <p:spPr>
          <a:xfrm>
            <a:off x="3348038" y="1682750"/>
            <a:ext cx="1344612" cy="2466975"/>
          </a:xfrm>
          <a:prstGeom prst="roundRect">
            <a:avLst/>
          </a:prstGeom>
          <a:solidFill>
            <a:srgbClr val="FFC0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1050" b="1" dirty="0">
              <a:solidFill>
                <a:schemeClr val="tx1"/>
              </a:solidFill>
            </a:endParaRPr>
          </a:p>
          <a:p>
            <a:pPr algn="ctr">
              <a:defRPr/>
            </a:pPr>
            <a:r>
              <a:rPr lang="ja-JP" altLang="en-US" sz="1050" dirty="0">
                <a:solidFill>
                  <a:schemeClr val="tx1"/>
                </a:solidFill>
              </a:rPr>
              <a:t>　　</a:t>
            </a:r>
            <a:endParaRPr lang="en-US" altLang="ja-JP" sz="1050" dirty="0">
              <a:solidFill>
                <a:schemeClr val="tx1"/>
              </a:solidFill>
            </a:endParaRPr>
          </a:p>
        </p:txBody>
      </p:sp>
      <p:sp>
        <p:nvSpPr>
          <p:cNvPr id="61" name="右矢印 60"/>
          <p:cNvSpPr/>
          <p:nvPr/>
        </p:nvSpPr>
        <p:spPr>
          <a:xfrm>
            <a:off x="1076325" y="3827463"/>
            <a:ext cx="327025" cy="255587"/>
          </a:xfrm>
          <a:prstGeom prst="rightArrow">
            <a:avLst>
              <a:gd name="adj1" fmla="val 34127"/>
              <a:gd name="adj2" fmla="val 80242"/>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角丸四角形 8"/>
          <p:cNvSpPr/>
          <p:nvPr/>
        </p:nvSpPr>
        <p:spPr>
          <a:xfrm>
            <a:off x="152400" y="3663950"/>
            <a:ext cx="984250" cy="504825"/>
          </a:xfrm>
          <a:prstGeom prst="roundRect">
            <a:avLst/>
          </a:prstGeom>
          <a:solidFill>
            <a:srgbClr val="FFC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dirty="0">
                <a:solidFill>
                  <a:schemeClr val="tx1"/>
                </a:solidFill>
              </a:rPr>
              <a:t>傘下会員</a:t>
            </a:r>
            <a:endParaRPr lang="en-US" altLang="ja-JP" sz="1050" dirty="0">
              <a:solidFill>
                <a:schemeClr val="tx1"/>
              </a:solidFill>
            </a:endParaRPr>
          </a:p>
          <a:p>
            <a:pPr algn="ctr">
              <a:defRPr/>
            </a:pPr>
            <a:r>
              <a:rPr lang="ja-JP" altLang="en-US" sz="1050" dirty="0">
                <a:solidFill>
                  <a:schemeClr val="tx1"/>
                </a:solidFill>
              </a:rPr>
              <a:t>（企業）</a:t>
            </a:r>
            <a:endParaRPr lang="en-US" altLang="ja-JP" sz="1050" dirty="0">
              <a:solidFill>
                <a:schemeClr val="tx1"/>
              </a:solidFill>
            </a:endParaRPr>
          </a:p>
        </p:txBody>
      </p:sp>
      <p:sp>
        <p:nvSpPr>
          <p:cNvPr id="22576" name="テキスト ボックス 44"/>
          <p:cNvSpPr txBox="1">
            <a:spLocks noChangeArrowheads="1"/>
          </p:cNvSpPr>
          <p:nvPr/>
        </p:nvSpPr>
        <p:spPr bwMode="auto">
          <a:xfrm>
            <a:off x="3352800" y="2359025"/>
            <a:ext cx="134461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a:spcBef>
                <a:spcPct val="0"/>
              </a:spcBef>
              <a:buFontTx/>
              <a:buNone/>
            </a:pPr>
            <a:endParaRPr lang="en-US" altLang="ja-JP" sz="1200" b="1">
              <a:latin typeface="Arial" charset="0"/>
            </a:endParaRPr>
          </a:p>
          <a:p>
            <a:pPr algn="ctr">
              <a:spcBef>
                <a:spcPct val="0"/>
              </a:spcBef>
              <a:buFontTx/>
              <a:buNone/>
            </a:pPr>
            <a:r>
              <a:rPr lang="ja-JP" altLang="en-US" sz="1200" b="1">
                <a:latin typeface="Arial" charset="0"/>
              </a:rPr>
              <a:t>＜全国団体＞</a:t>
            </a:r>
          </a:p>
          <a:p>
            <a:pPr algn="ctr">
              <a:spcBef>
                <a:spcPct val="0"/>
              </a:spcBef>
              <a:buFontTx/>
              <a:buNone/>
            </a:pPr>
            <a:r>
              <a:rPr lang="ja-JP" altLang="en-US" sz="1200" b="1">
                <a:latin typeface="Arial" charset="0"/>
              </a:rPr>
              <a:t>（叙勲）</a:t>
            </a:r>
            <a:endParaRPr lang="en-US" altLang="ja-JP" sz="1200" b="1">
              <a:latin typeface="Arial" charset="0"/>
            </a:endParaRPr>
          </a:p>
          <a:p>
            <a:pPr algn="ctr">
              <a:spcBef>
                <a:spcPct val="0"/>
              </a:spcBef>
              <a:buFontTx/>
              <a:buNone/>
            </a:pPr>
            <a:r>
              <a:rPr lang="ja-JP" altLang="en-US" sz="1200" b="1">
                <a:latin typeface="Arial" charset="0"/>
              </a:rPr>
              <a:t>（褒章）</a:t>
            </a:r>
            <a:endParaRPr lang="en-US" altLang="ja-JP" sz="1200" b="1">
              <a:latin typeface="Arial" charset="0"/>
            </a:endParaRPr>
          </a:p>
        </p:txBody>
      </p:sp>
      <p:sp>
        <p:nvSpPr>
          <p:cNvPr id="22577" name="テキスト ボックス 288"/>
          <p:cNvSpPr txBox="1">
            <a:spLocks noChangeArrowheads="1"/>
          </p:cNvSpPr>
          <p:nvPr/>
        </p:nvSpPr>
        <p:spPr bwMode="auto">
          <a:xfrm>
            <a:off x="3467100" y="1973263"/>
            <a:ext cx="11064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en-US" altLang="ja-JP" sz="1200" b="1" u="sng">
                <a:latin typeface="Times New Roman" pitchFamily="18" charset="0"/>
              </a:rPr>
              <a:t>【</a:t>
            </a:r>
            <a:r>
              <a:rPr lang="ja-JP" altLang="en-US" sz="1200" b="1" u="sng">
                <a:latin typeface="Times New Roman" pitchFamily="18" charset="0"/>
              </a:rPr>
              <a:t>①推薦団体</a:t>
            </a:r>
            <a:r>
              <a:rPr lang="en-US" altLang="ja-JP" sz="1200" b="1" u="sng">
                <a:latin typeface="Times New Roman" pitchFamily="18" charset="0"/>
              </a:rPr>
              <a:t>】</a:t>
            </a:r>
            <a:endParaRPr lang="ja-JP" altLang="en-US" sz="1200" u="sng">
              <a:latin typeface="Times New Roman" pitchFamily="18" charset="0"/>
            </a:endParaRPr>
          </a:p>
        </p:txBody>
      </p:sp>
      <p:sp>
        <p:nvSpPr>
          <p:cNvPr id="22578" name="テキスト ボックス 288"/>
          <p:cNvSpPr txBox="1">
            <a:spLocks noChangeArrowheads="1"/>
          </p:cNvSpPr>
          <p:nvPr/>
        </p:nvSpPr>
        <p:spPr bwMode="auto">
          <a:xfrm>
            <a:off x="-4763" y="1125538"/>
            <a:ext cx="140811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b="1" u="sng">
                <a:latin typeface="Times New Roman" pitchFamily="18" charset="0"/>
              </a:rPr>
              <a:t>製造産業局</a:t>
            </a:r>
            <a:endParaRPr lang="en-US" altLang="ja-JP" sz="1400" b="1" u="sng">
              <a:latin typeface="Times New Roman" pitchFamily="18" charset="0"/>
            </a:endParaRPr>
          </a:p>
          <a:p>
            <a:pPr algn="ctr" eaLnBrk="1" hangingPunct="1">
              <a:spcBef>
                <a:spcPct val="0"/>
              </a:spcBef>
              <a:buFontTx/>
              <a:buNone/>
            </a:pPr>
            <a:r>
              <a:rPr lang="ja-JP" altLang="en-US" sz="1200" b="1" u="sng">
                <a:latin typeface="Times New Roman" pitchFamily="18" charset="0"/>
              </a:rPr>
              <a:t>＜関連企業</a:t>
            </a:r>
            <a:r>
              <a:rPr lang="ja-JP" altLang="en-US" sz="1400" b="1" u="sng">
                <a:latin typeface="Times New Roman" pitchFamily="18" charset="0"/>
              </a:rPr>
              <a:t>＞</a:t>
            </a:r>
            <a:endParaRPr lang="ja-JP" altLang="en-US" sz="1400" u="sng">
              <a:latin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pPr>
              <a:defRPr/>
            </a:pPr>
            <a:fld id="{48A68E7B-E272-46EF-B3A4-B2CF6EA7C2B4}" type="slidenum">
              <a:rPr lang="ja-JP" altLang="en-US" smtClean="0"/>
              <a:pPr>
                <a:defRPr/>
              </a:pPr>
              <a:t>26</a:t>
            </a:fld>
            <a:endParaRPr lang="ja-JP" altLang="en-US" dirty="0"/>
          </a:p>
        </p:txBody>
      </p:sp>
      <p:sp>
        <p:nvSpPr>
          <p:cNvPr id="6" name="テキスト ボックス 5"/>
          <p:cNvSpPr txBox="1"/>
          <p:nvPr/>
        </p:nvSpPr>
        <p:spPr>
          <a:xfrm>
            <a:off x="7938" y="908720"/>
            <a:ext cx="9144000" cy="5755422"/>
          </a:xfrm>
          <a:prstGeom prst="rect">
            <a:avLst/>
          </a:prstGeom>
          <a:noFill/>
        </p:spPr>
        <p:txBody>
          <a:bodyPr>
            <a:spAutoFit/>
          </a:bodyPr>
          <a:lstStyle/>
          <a:p>
            <a:pPr>
              <a:defRPr/>
            </a:pPr>
            <a:r>
              <a:rPr lang="ja-JP" altLang="en-US" sz="2400" b="1" dirty="0">
                <a:latin typeface="+mn-ea"/>
                <a:ea typeface="+mn-ea"/>
              </a:rPr>
              <a:t>　１．申請に当たって</a:t>
            </a:r>
            <a:r>
              <a:rPr lang="ja-JP" altLang="en-US" sz="2400" b="1" u="sng" dirty="0">
                <a:solidFill>
                  <a:srgbClr val="FF0000"/>
                </a:solidFill>
                <a:latin typeface="+mn-ea"/>
                <a:ea typeface="+mn-ea"/>
              </a:rPr>
              <a:t>同一企業又は同一団体からの推薦</a:t>
            </a:r>
            <a:r>
              <a:rPr lang="ja-JP" altLang="en-US" sz="2400" b="1" dirty="0">
                <a:latin typeface="+mn-ea"/>
                <a:ea typeface="+mn-ea"/>
              </a:rPr>
              <a:t>は、叙勲・</a:t>
            </a:r>
            <a:endParaRPr lang="en-US" altLang="ja-JP" sz="2400" b="1" dirty="0">
              <a:latin typeface="+mn-ea"/>
              <a:ea typeface="+mn-ea"/>
            </a:endParaRPr>
          </a:p>
          <a:p>
            <a:pPr>
              <a:defRPr/>
            </a:pPr>
            <a:r>
              <a:rPr lang="ja-JP" altLang="en-US" sz="2400" b="1" dirty="0">
                <a:latin typeface="+mn-ea"/>
                <a:ea typeface="+mn-ea"/>
              </a:rPr>
              <a:t>　　褒章</a:t>
            </a:r>
            <a:r>
              <a:rPr lang="ja-JP" altLang="en-US" sz="2400" b="1" u="sng" dirty="0">
                <a:solidFill>
                  <a:srgbClr val="FF0000"/>
                </a:solidFill>
                <a:latin typeface="+mn-ea"/>
                <a:ea typeface="+mn-ea"/>
              </a:rPr>
              <a:t>各回１名のみ</a:t>
            </a:r>
            <a:r>
              <a:rPr lang="ja-JP" altLang="en-US" sz="2400" b="1" dirty="0">
                <a:latin typeface="+mn-ea"/>
                <a:ea typeface="+mn-ea"/>
              </a:rPr>
              <a:t>推薦可能。</a:t>
            </a:r>
            <a:endParaRPr lang="en-US" altLang="ja-JP" sz="2400" b="1" dirty="0">
              <a:latin typeface="+mn-ea"/>
              <a:ea typeface="+mn-ea"/>
            </a:endParaRPr>
          </a:p>
          <a:p>
            <a:pPr>
              <a:defRPr/>
            </a:pPr>
            <a:r>
              <a:rPr lang="ja-JP" altLang="en-US" sz="2400" b="1" dirty="0">
                <a:latin typeface="+mn-ea"/>
                <a:ea typeface="+mn-ea"/>
              </a:rPr>
              <a:t>　　　</a:t>
            </a:r>
            <a:r>
              <a:rPr lang="en-US" altLang="ja-JP" sz="1600" b="1" dirty="0">
                <a:latin typeface="+mn-ea"/>
                <a:ea typeface="+mn-ea"/>
              </a:rPr>
              <a:t>※</a:t>
            </a:r>
            <a:r>
              <a:rPr lang="ja-JP" altLang="en-US" sz="1600" b="1" dirty="0">
                <a:latin typeface="+mn-ea"/>
                <a:ea typeface="+mn-ea"/>
              </a:rPr>
              <a:t>但し、同時期に</a:t>
            </a:r>
            <a:r>
              <a:rPr lang="ja-JP" altLang="en-US" sz="1600" b="1" dirty="0">
                <a:latin typeface="+mn-ea"/>
              </a:rPr>
              <a:t>社長を叙勲、副社長を褒章で推薦することは可能。</a:t>
            </a:r>
            <a:endParaRPr lang="en-US" altLang="ja-JP" sz="1600" b="1" dirty="0">
              <a:latin typeface="+mn-ea"/>
            </a:endParaRPr>
          </a:p>
          <a:p>
            <a:pPr>
              <a:defRPr/>
            </a:pPr>
            <a:endParaRPr lang="en-US" altLang="ja-JP" sz="1000" b="1" dirty="0">
              <a:latin typeface="+mn-ea"/>
              <a:ea typeface="+mn-ea"/>
            </a:endParaRPr>
          </a:p>
          <a:p>
            <a:pPr>
              <a:defRPr/>
            </a:pPr>
            <a:r>
              <a:rPr lang="ja-JP" altLang="en-US" sz="2400" b="1" dirty="0">
                <a:latin typeface="+mn-ea"/>
                <a:ea typeface="+mn-ea"/>
              </a:rPr>
              <a:t>　２．同一企業又は同一団体からの</a:t>
            </a:r>
            <a:r>
              <a:rPr lang="ja-JP" altLang="en-US" sz="2400" b="1" u="sng" dirty="0">
                <a:solidFill>
                  <a:srgbClr val="FF0000"/>
                </a:solidFill>
                <a:latin typeface="+mn-ea"/>
                <a:ea typeface="+mn-ea"/>
              </a:rPr>
              <a:t>連続推薦</a:t>
            </a:r>
            <a:r>
              <a:rPr lang="ja-JP" altLang="en-US" sz="2400" b="1" dirty="0">
                <a:latin typeface="+mn-ea"/>
                <a:ea typeface="+mn-ea"/>
              </a:rPr>
              <a:t>は、叙勲・褒章とも原則　</a:t>
            </a:r>
            <a:endParaRPr lang="en-US" altLang="ja-JP" sz="2400" b="1" dirty="0">
              <a:latin typeface="+mn-ea"/>
              <a:ea typeface="+mn-ea"/>
            </a:endParaRPr>
          </a:p>
          <a:p>
            <a:pPr>
              <a:defRPr/>
            </a:pPr>
            <a:r>
              <a:rPr lang="ja-JP" altLang="en-US" sz="2400" b="1" dirty="0">
                <a:latin typeface="+mn-ea"/>
                <a:ea typeface="+mn-ea"/>
              </a:rPr>
              <a:t>　　</a:t>
            </a:r>
            <a:r>
              <a:rPr lang="ja-JP" altLang="en-US" sz="2400" b="1" u="sng" dirty="0">
                <a:solidFill>
                  <a:srgbClr val="FF0000"/>
                </a:solidFill>
                <a:latin typeface="+mn-ea"/>
                <a:ea typeface="+mn-ea"/>
              </a:rPr>
              <a:t>２回連続まで</a:t>
            </a:r>
            <a:r>
              <a:rPr lang="ja-JP" altLang="en-US" sz="2400" b="1" dirty="0">
                <a:latin typeface="+mn-ea"/>
                <a:ea typeface="+mn-ea"/>
              </a:rPr>
              <a:t>。　</a:t>
            </a:r>
            <a:endParaRPr lang="en-US" altLang="ja-JP" sz="2400" b="1" dirty="0">
              <a:latin typeface="+mn-ea"/>
              <a:ea typeface="+mn-ea"/>
            </a:endParaRPr>
          </a:p>
          <a:p>
            <a:pPr>
              <a:defRPr/>
            </a:pPr>
            <a:r>
              <a:rPr lang="ja-JP" altLang="en-US" sz="2400" b="1" dirty="0">
                <a:latin typeface="+mn-ea"/>
              </a:rPr>
              <a:t>　　　</a:t>
            </a:r>
            <a:r>
              <a:rPr lang="en-US" altLang="ja-JP" sz="1600" b="1" dirty="0">
                <a:latin typeface="+mn-ea"/>
              </a:rPr>
              <a:t>※</a:t>
            </a:r>
            <a:r>
              <a:rPr lang="ja-JP" altLang="en-US" sz="1600" b="1" dirty="0">
                <a:latin typeface="+mn-ea"/>
              </a:rPr>
              <a:t>但し、叙勲で令５秋、令６春と続いた場合、令６秋に叙勲での推薦は出来ないが、褒章への</a:t>
            </a:r>
            <a:endParaRPr lang="en-US" altLang="ja-JP" sz="1600" b="1" dirty="0">
              <a:latin typeface="+mn-ea"/>
            </a:endParaRPr>
          </a:p>
          <a:p>
            <a:pPr>
              <a:defRPr/>
            </a:pPr>
            <a:r>
              <a:rPr lang="ja-JP" altLang="en-US" sz="1600" b="1" dirty="0">
                <a:latin typeface="+mn-ea"/>
              </a:rPr>
              <a:t>　　　　　　推薦は可能。</a:t>
            </a:r>
            <a:endParaRPr lang="en-US" altLang="ja-JP" sz="1600" b="1" dirty="0">
              <a:latin typeface="+mn-ea"/>
            </a:endParaRPr>
          </a:p>
          <a:p>
            <a:pPr>
              <a:defRPr/>
            </a:pPr>
            <a:endParaRPr lang="en-US" altLang="ja-JP" sz="1000" b="1" dirty="0">
              <a:latin typeface="+mn-ea"/>
              <a:ea typeface="+mn-ea"/>
            </a:endParaRPr>
          </a:p>
          <a:p>
            <a:pPr latinLnBrk="1">
              <a:defRPr/>
            </a:pPr>
            <a:r>
              <a:rPr lang="ja-JP" altLang="en-US" sz="2400" b="1" dirty="0">
                <a:latin typeface="+mn-ea"/>
                <a:ea typeface="+mn-ea"/>
              </a:rPr>
              <a:t>　３．過去に取り下げを行った候補者の</a:t>
            </a:r>
            <a:r>
              <a:rPr lang="ja-JP" altLang="en-US" sz="2400" b="1" u="sng" dirty="0">
                <a:solidFill>
                  <a:srgbClr val="FF0000"/>
                </a:solidFill>
                <a:latin typeface="+mn-ea"/>
                <a:ea typeface="+mn-ea"/>
              </a:rPr>
              <a:t>再申請</a:t>
            </a:r>
            <a:r>
              <a:rPr lang="ja-JP" altLang="en-US" sz="2400" b="1" dirty="0">
                <a:latin typeface="+mn-ea"/>
                <a:ea typeface="+mn-ea"/>
              </a:rPr>
              <a:t>は、</a:t>
            </a:r>
            <a:r>
              <a:rPr lang="ja-JP" altLang="en-US" sz="2400" b="1" u="sng" dirty="0">
                <a:solidFill>
                  <a:srgbClr val="FF0000"/>
                </a:solidFill>
                <a:latin typeface="+mn-ea"/>
                <a:ea typeface="+mn-ea"/>
              </a:rPr>
              <a:t>取り下げた経緯</a:t>
            </a:r>
            <a:r>
              <a:rPr lang="ja-JP" altLang="en-US" sz="2400" b="1" dirty="0">
                <a:latin typeface="+mn-ea"/>
                <a:ea typeface="+mn-ea"/>
              </a:rPr>
              <a:t>に</a:t>
            </a:r>
            <a:endParaRPr lang="en-US" altLang="ja-JP" sz="2400" b="1" dirty="0">
              <a:latin typeface="+mn-ea"/>
              <a:ea typeface="+mn-ea"/>
            </a:endParaRPr>
          </a:p>
          <a:p>
            <a:pPr latinLnBrk="1">
              <a:defRPr/>
            </a:pPr>
            <a:r>
              <a:rPr lang="ja-JP" altLang="en-US" sz="2400" b="1" dirty="0">
                <a:latin typeface="+mn-ea"/>
                <a:ea typeface="+mn-ea"/>
              </a:rPr>
              <a:t>　　関する</a:t>
            </a:r>
            <a:r>
              <a:rPr lang="ja-JP" altLang="en-US" sz="2400" b="1" u="sng" dirty="0">
                <a:solidFill>
                  <a:srgbClr val="FF0000"/>
                </a:solidFill>
                <a:latin typeface="+mn-ea"/>
                <a:ea typeface="+mn-ea"/>
              </a:rPr>
              <a:t>書類を提出</a:t>
            </a:r>
            <a:r>
              <a:rPr lang="ja-JP" altLang="en-US" sz="2400" b="1" dirty="0">
                <a:latin typeface="+mn-ea"/>
                <a:ea typeface="+mn-ea"/>
              </a:rPr>
              <a:t>。</a:t>
            </a:r>
            <a:endParaRPr lang="en-US" altLang="ja-JP" sz="2400" b="1" dirty="0">
              <a:latin typeface="+mn-ea"/>
              <a:ea typeface="+mn-ea"/>
            </a:endParaRPr>
          </a:p>
          <a:p>
            <a:pPr latinLnBrk="1">
              <a:defRPr/>
            </a:pPr>
            <a:r>
              <a:rPr lang="ja-JP" altLang="en-US" sz="2400" b="1" dirty="0">
                <a:latin typeface="+mn-ea"/>
                <a:ea typeface="+mn-ea"/>
              </a:rPr>
              <a:t>　　　</a:t>
            </a:r>
            <a:r>
              <a:rPr lang="en-US" altLang="ja-JP" sz="1600" b="1" dirty="0">
                <a:solidFill>
                  <a:prstClr val="black"/>
                </a:solidFill>
                <a:latin typeface="ＭＳ Ｐゴシック"/>
              </a:rPr>
              <a:t>※</a:t>
            </a:r>
            <a:r>
              <a:rPr lang="ja-JP" altLang="en-US" sz="1600" b="1" u="sng" dirty="0">
                <a:latin typeface="+mn-ea"/>
                <a:ea typeface="+mn-ea"/>
              </a:rPr>
              <a:t>過去提出を忘れ、取下げをさせられた事案があり、要注意。</a:t>
            </a:r>
            <a:r>
              <a:rPr lang="ja-JP" altLang="en-US" sz="2400" b="1" dirty="0">
                <a:latin typeface="+mn-ea"/>
                <a:ea typeface="+mn-ea"/>
              </a:rPr>
              <a:t>　</a:t>
            </a:r>
            <a:endParaRPr lang="en-US" altLang="ja-JP" sz="2400" b="1" dirty="0">
              <a:latin typeface="+mn-ea"/>
              <a:ea typeface="+mn-ea"/>
            </a:endParaRPr>
          </a:p>
          <a:p>
            <a:pPr latinLnBrk="1">
              <a:defRPr/>
            </a:pPr>
            <a:endParaRPr lang="en-US" altLang="ja-JP" sz="1000" b="1" dirty="0">
              <a:latin typeface="+mn-ea"/>
              <a:ea typeface="+mn-ea"/>
            </a:endParaRPr>
          </a:p>
          <a:p>
            <a:pPr latinLnBrk="1">
              <a:defRPr/>
            </a:pPr>
            <a:r>
              <a:rPr lang="ja-JP" altLang="en-US" sz="2400" b="1" dirty="0">
                <a:latin typeface="+mn-ea"/>
                <a:ea typeface="+mn-ea"/>
              </a:rPr>
              <a:t>　４．</a:t>
            </a:r>
            <a:r>
              <a:rPr lang="ja-JP" altLang="en-US" sz="2400" b="1" u="sng" dirty="0">
                <a:solidFill>
                  <a:srgbClr val="FF0000"/>
                </a:solidFill>
                <a:latin typeface="+mn-ea"/>
                <a:ea typeface="+mn-ea"/>
              </a:rPr>
              <a:t>元職で褒章を受章</a:t>
            </a:r>
            <a:r>
              <a:rPr lang="ja-JP" altLang="en-US" sz="2400" b="1" dirty="0">
                <a:latin typeface="+mn-ea"/>
                <a:ea typeface="+mn-ea"/>
              </a:rPr>
              <a:t>されると、</a:t>
            </a:r>
            <a:r>
              <a:rPr lang="ja-JP" altLang="en-US" sz="2400" b="1" u="sng" dirty="0">
                <a:solidFill>
                  <a:srgbClr val="FF0000"/>
                </a:solidFill>
                <a:latin typeface="+mn-ea"/>
                <a:ea typeface="+mn-ea"/>
              </a:rPr>
              <a:t>叙勲の推薦は厳しい</a:t>
            </a:r>
            <a:r>
              <a:rPr lang="ja-JP" altLang="en-US" sz="2400" b="1" dirty="0">
                <a:latin typeface="+mn-ea"/>
                <a:ea typeface="+mn-ea"/>
              </a:rPr>
              <a:t>ので要注意。</a:t>
            </a:r>
            <a:endParaRPr lang="en-US" altLang="ja-JP" sz="2400" b="1" dirty="0">
              <a:latin typeface="+mn-ea"/>
              <a:ea typeface="+mn-ea"/>
            </a:endParaRPr>
          </a:p>
          <a:p>
            <a:pPr latinLnBrk="1">
              <a:defRPr/>
            </a:pPr>
            <a:endParaRPr lang="en-US" altLang="ja-JP" sz="1000" b="1" dirty="0">
              <a:latin typeface="+mn-ea"/>
              <a:ea typeface="+mn-ea"/>
            </a:endParaRPr>
          </a:p>
          <a:p>
            <a:pPr latinLnBrk="1">
              <a:defRPr/>
            </a:pPr>
            <a:r>
              <a:rPr lang="ja-JP" altLang="en-US" sz="2400" b="1" dirty="0">
                <a:latin typeface="+mn-ea"/>
                <a:ea typeface="+mn-ea"/>
              </a:rPr>
              <a:t>　</a:t>
            </a:r>
            <a:r>
              <a:rPr lang="ja-JP" altLang="en-US" sz="2400" b="1" u="sng" dirty="0">
                <a:solidFill>
                  <a:srgbClr val="FF0000"/>
                </a:solidFill>
                <a:latin typeface="+mn-ea"/>
                <a:ea typeface="+mn-ea"/>
              </a:rPr>
              <a:t>５．７０歳に近い者を褒章候補者として推薦</a:t>
            </a:r>
            <a:r>
              <a:rPr lang="ja-JP" altLang="en-US" sz="2400" b="1" dirty="0">
                <a:latin typeface="+mn-ea"/>
                <a:ea typeface="+mn-ea"/>
              </a:rPr>
              <a:t>する場合は、</a:t>
            </a:r>
            <a:r>
              <a:rPr lang="ja-JP" altLang="en-US" sz="2400" b="1" u="sng" dirty="0">
                <a:solidFill>
                  <a:srgbClr val="FF0000"/>
                </a:solidFill>
                <a:latin typeface="+mn-ea"/>
                <a:ea typeface="+mn-ea"/>
              </a:rPr>
              <a:t>叙勲推薦と</a:t>
            </a:r>
            <a:endParaRPr lang="en-US" altLang="ja-JP" sz="2400" b="1" u="sng" dirty="0">
              <a:solidFill>
                <a:srgbClr val="FF0000"/>
              </a:solidFill>
              <a:latin typeface="+mn-ea"/>
              <a:ea typeface="+mn-ea"/>
            </a:endParaRPr>
          </a:p>
          <a:p>
            <a:pPr latinLnBrk="1">
              <a:defRPr/>
            </a:pPr>
            <a:r>
              <a:rPr lang="ja-JP" altLang="en-US" sz="2400" b="1" u="sng" dirty="0">
                <a:solidFill>
                  <a:srgbClr val="FF0000"/>
                </a:solidFill>
                <a:latin typeface="+mn-ea"/>
                <a:ea typeface="+mn-ea"/>
              </a:rPr>
              <a:t>　　の関係を要検討</a:t>
            </a:r>
            <a:r>
              <a:rPr lang="ja-JP" altLang="en-US" sz="2400" b="1" dirty="0">
                <a:latin typeface="+mn-ea"/>
                <a:ea typeface="+mn-ea"/>
              </a:rPr>
              <a:t>。</a:t>
            </a:r>
            <a:endParaRPr lang="en-US" altLang="ja-JP" sz="2400" b="1" dirty="0">
              <a:latin typeface="+mn-ea"/>
              <a:ea typeface="+mn-ea"/>
            </a:endParaRPr>
          </a:p>
          <a:p>
            <a:pPr latinLnBrk="1">
              <a:defRPr/>
            </a:pPr>
            <a:r>
              <a:rPr lang="ja-JP" altLang="en-US" sz="2400" b="1" dirty="0">
                <a:latin typeface="+mn-ea"/>
                <a:ea typeface="+mn-ea"/>
              </a:rPr>
              <a:t>　６．正式発令までは情報の取り扱いには十分注意をすること。</a:t>
            </a:r>
          </a:p>
        </p:txBody>
      </p:sp>
      <p:sp>
        <p:nvSpPr>
          <p:cNvPr id="7" name="テキスト ボックス 6"/>
          <p:cNvSpPr txBox="1"/>
          <p:nvPr/>
        </p:nvSpPr>
        <p:spPr>
          <a:xfrm>
            <a:off x="0" y="188640"/>
            <a:ext cx="9144000" cy="522288"/>
          </a:xfrm>
          <a:prstGeom prst="rect">
            <a:avLst/>
          </a:prstGeom>
          <a:noFill/>
        </p:spPr>
        <p:txBody>
          <a:bodyPr>
            <a:spAutoFit/>
          </a:bodyPr>
          <a:lstStyle/>
          <a:p>
            <a:pPr marL="457200" indent="-457200" algn="ctr" fontAlgn="auto">
              <a:spcBef>
                <a:spcPct val="20000"/>
              </a:spcBef>
              <a:spcAft>
                <a:spcPts val="0"/>
              </a:spcAft>
              <a:defRPr/>
            </a:pPr>
            <a:r>
              <a:rPr lang="ja-JP" altLang="en-US" sz="2800" b="1" u="sng" dirty="0">
                <a:latin typeface="+mn-ea"/>
                <a:ea typeface="+mn-ea"/>
              </a:rPr>
              <a:t>　推薦にあたっての注意事項</a:t>
            </a:r>
            <a:endParaRPr lang="en-US" altLang="ja-JP" sz="2800" b="1" dirty="0">
              <a:latin typeface="+mn-ea"/>
              <a:ea typeface="+mn-ea"/>
            </a:endParaRPr>
          </a:p>
        </p:txBody>
      </p:sp>
      <p:sp>
        <p:nvSpPr>
          <p:cNvPr id="18" name="角丸四角形 17"/>
          <p:cNvSpPr/>
          <p:nvPr/>
        </p:nvSpPr>
        <p:spPr>
          <a:xfrm>
            <a:off x="7413584" y="116632"/>
            <a:ext cx="1622912" cy="457026"/>
          </a:xfrm>
          <a:prstGeom prst="round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共通</a:t>
            </a:r>
          </a:p>
        </p:txBody>
      </p:sp>
      <p:sp>
        <p:nvSpPr>
          <p:cNvPr id="8" name="四角形吹き出し 7"/>
          <p:cNvSpPr/>
          <p:nvPr/>
        </p:nvSpPr>
        <p:spPr>
          <a:xfrm>
            <a:off x="6319036" y="4293096"/>
            <a:ext cx="2501436" cy="504057"/>
          </a:xfrm>
          <a:prstGeom prst="wedgeRectCallout">
            <a:avLst>
              <a:gd name="adj1" fmla="val -47067"/>
              <a:gd name="adj2" fmla="val 73677"/>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solidFill>
                  <a:srgbClr val="0070C0"/>
                </a:solidFill>
                <a:latin typeface="メイリオ" panose="020B0604030504040204" pitchFamily="50" charset="-128"/>
                <a:ea typeface="メイリオ" panose="020B0604030504040204" pitchFamily="50" charset="-128"/>
              </a:rPr>
              <a:t>功績の伸びが見込めないため</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pPr>
              <a:defRPr/>
            </a:pPr>
            <a:fld id="{7DF3849C-CCC1-4B5A-B7BB-AAD04AD1EEF7}" type="slidenum">
              <a:rPr lang="ja-JP" altLang="en-US" smtClean="0"/>
              <a:pPr>
                <a:defRPr/>
              </a:pPr>
              <a:t>27</a:t>
            </a:fld>
            <a:endParaRPr lang="ja-JP" altLang="en-US" dirty="0"/>
          </a:p>
        </p:txBody>
      </p:sp>
      <p:sp>
        <p:nvSpPr>
          <p:cNvPr id="7" name="テキスト ボックス 6"/>
          <p:cNvSpPr txBox="1"/>
          <p:nvPr/>
        </p:nvSpPr>
        <p:spPr>
          <a:xfrm>
            <a:off x="-10571" y="711200"/>
            <a:ext cx="9144000" cy="6254020"/>
          </a:xfrm>
          <a:prstGeom prst="rect">
            <a:avLst/>
          </a:prstGeom>
          <a:noFill/>
        </p:spPr>
        <p:txBody>
          <a:bodyPr>
            <a:spAutoFit/>
          </a:bodyPr>
          <a:lstStyle/>
          <a:p>
            <a:pPr latinLnBrk="1">
              <a:defRPr/>
            </a:pPr>
            <a:r>
              <a:rPr lang="ja-JP" altLang="en-US" sz="2200" b="1" dirty="0">
                <a:latin typeface="+mn-ea"/>
              </a:rPr>
              <a:t>○</a:t>
            </a:r>
            <a:r>
              <a:rPr lang="ja-JP" altLang="en-US" sz="2200" b="1" u="sng" dirty="0">
                <a:solidFill>
                  <a:srgbClr val="FF0000"/>
                </a:solidFill>
                <a:latin typeface="+mn-ea"/>
              </a:rPr>
              <a:t>新規栄典団体としての登録</a:t>
            </a:r>
            <a:r>
              <a:rPr lang="ja-JP" altLang="en-US" sz="2200" b="1" dirty="0">
                <a:latin typeface="+mn-ea"/>
              </a:rPr>
              <a:t>は、</a:t>
            </a:r>
            <a:r>
              <a:rPr lang="ja-JP" altLang="en-US" sz="2200" b="1" u="sng" dirty="0">
                <a:solidFill>
                  <a:srgbClr val="FF0000"/>
                </a:solidFill>
                <a:latin typeface="+mn-ea"/>
              </a:rPr>
              <a:t>業界を代表する唯一の団体</a:t>
            </a:r>
            <a:r>
              <a:rPr lang="ja-JP" altLang="en-US" sz="2200" b="1" dirty="0">
                <a:latin typeface="+mn-ea"/>
              </a:rPr>
              <a:t>である</a:t>
            </a:r>
            <a:endParaRPr lang="en-US" altLang="ja-JP" sz="2200" b="1" dirty="0">
              <a:latin typeface="+mn-ea"/>
            </a:endParaRPr>
          </a:p>
          <a:p>
            <a:pPr latinLnBrk="1">
              <a:defRPr/>
            </a:pPr>
            <a:r>
              <a:rPr lang="ja-JP" altLang="en-US" sz="2200" b="1" dirty="0">
                <a:latin typeface="+mn-ea"/>
              </a:rPr>
              <a:t>　ことを示すなど、推薦にあたっては、</a:t>
            </a:r>
            <a:r>
              <a:rPr lang="ja-JP" altLang="en-US" sz="2200" b="1" u="sng" dirty="0">
                <a:solidFill>
                  <a:srgbClr val="FF0000"/>
                </a:solidFill>
                <a:latin typeface="+mn-ea"/>
              </a:rPr>
              <a:t>十分な功績内容</a:t>
            </a:r>
            <a:r>
              <a:rPr lang="ja-JP" altLang="en-US" sz="2200" b="1" dirty="0">
                <a:latin typeface="+mn-ea"/>
              </a:rPr>
              <a:t>の検討を要するため、　</a:t>
            </a:r>
            <a:endParaRPr lang="en-US" altLang="ja-JP" sz="2200" b="1" dirty="0">
              <a:latin typeface="+mn-ea"/>
            </a:endParaRPr>
          </a:p>
          <a:p>
            <a:pPr latinLnBrk="1">
              <a:defRPr/>
            </a:pPr>
            <a:r>
              <a:rPr lang="ja-JP" altLang="en-US" sz="2200" b="1" dirty="0">
                <a:latin typeface="+mn-ea"/>
              </a:rPr>
              <a:t>　</a:t>
            </a:r>
            <a:r>
              <a:rPr lang="ja-JP" altLang="en-US" sz="2200" b="1" u="sng" dirty="0">
                <a:solidFill>
                  <a:srgbClr val="FF0000"/>
                </a:solidFill>
                <a:latin typeface="+mn-ea"/>
              </a:rPr>
              <a:t>書類の事前提出が必要</a:t>
            </a:r>
            <a:r>
              <a:rPr lang="ja-JP" altLang="en-US" sz="2200" b="1" dirty="0">
                <a:latin typeface="+mn-ea"/>
              </a:rPr>
              <a:t>。</a:t>
            </a:r>
            <a:endParaRPr lang="en-US" altLang="ja-JP" sz="2200" b="1" dirty="0">
              <a:latin typeface="+mn-ea"/>
            </a:endParaRPr>
          </a:p>
          <a:p>
            <a:pPr latinLnBrk="1">
              <a:defRPr/>
            </a:pPr>
            <a:r>
              <a:rPr lang="ja-JP" altLang="en-US" sz="2200" b="1" dirty="0">
                <a:latin typeface="+mn-ea"/>
              </a:rPr>
              <a:t>○新規団体の登録は、</a:t>
            </a:r>
            <a:r>
              <a:rPr lang="ja-JP" altLang="en-US" sz="2200" b="1" u="sng" dirty="0">
                <a:solidFill>
                  <a:srgbClr val="FF0000"/>
                </a:solidFill>
                <a:latin typeface="+mn-ea"/>
              </a:rPr>
              <a:t>原則通常の１回前に関係書類を提出</a:t>
            </a:r>
            <a:r>
              <a:rPr lang="ja-JP" altLang="en-US" sz="2200" b="1" dirty="0">
                <a:latin typeface="+mn-ea"/>
              </a:rPr>
              <a:t>。現段階では、</a:t>
            </a:r>
            <a:endParaRPr lang="en-US" altLang="ja-JP" sz="2200" b="1" dirty="0">
              <a:latin typeface="+mn-ea"/>
            </a:endParaRPr>
          </a:p>
          <a:p>
            <a:pPr latinLnBrk="1">
              <a:defRPr/>
            </a:pPr>
            <a:r>
              <a:rPr lang="ja-JP" altLang="en-US" sz="2200" b="1" dirty="0">
                <a:latin typeface="+mn-ea"/>
              </a:rPr>
              <a:t>　</a:t>
            </a:r>
            <a:r>
              <a:rPr lang="ja-JP" altLang="en-US" sz="2200" b="1" u="sng" dirty="0">
                <a:solidFill>
                  <a:srgbClr val="FF0000"/>
                </a:solidFill>
                <a:latin typeface="+mn-ea"/>
              </a:rPr>
              <a:t>最短で令和７年春の推薦となる（大綬章と同じ動き）</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ea typeface="ＭＳ Ｐゴシック" pitchFamily="50" charset="-128"/>
              </a:rPr>
              <a:t>○叙勲・褒章／新規栄典評価団体の</a:t>
            </a:r>
            <a:r>
              <a:rPr lang="ja-JP" altLang="en-US" sz="2200" b="1" u="sng" dirty="0">
                <a:solidFill>
                  <a:srgbClr val="FF0000"/>
                </a:solidFill>
                <a:latin typeface="+mn-ea"/>
                <a:ea typeface="ＭＳ Ｐゴシック" pitchFamily="50" charset="-128"/>
              </a:rPr>
              <a:t>主な基準</a:t>
            </a:r>
            <a:r>
              <a:rPr lang="ja-JP" altLang="en-US" sz="2200" b="1" dirty="0">
                <a:latin typeface="+mn-ea"/>
                <a:ea typeface="ＭＳ Ｐゴシック" pitchFamily="50" charset="-128"/>
              </a:rPr>
              <a:t>は以下の通り。</a:t>
            </a:r>
            <a:endParaRPr lang="en-US" altLang="ja-JP" sz="2200" b="1" dirty="0">
              <a:latin typeface="+mn-ea"/>
              <a:ea typeface="ＭＳ Ｐゴシック" pitchFamily="50" charset="-128"/>
            </a:endParaRPr>
          </a:p>
          <a:p>
            <a:pPr marL="457200" indent="-457200" fontAlgn="auto">
              <a:spcBef>
                <a:spcPct val="20000"/>
              </a:spcBef>
              <a:spcAft>
                <a:spcPts val="0"/>
              </a:spcAft>
              <a:defRPr/>
            </a:pPr>
            <a:r>
              <a:rPr lang="ja-JP" altLang="en-US" sz="2200" b="1" dirty="0">
                <a:latin typeface="+mn-ea"/>
                <a:ea typeface="ＭＳ Ｐゴシック" pitchFamily="50" charset="-128"/>
              </a:rPr>
              <a:t>　①同業種において我が国を</a:t>
            </a:r>
            <a:r>
              <a:rPr lang="ja-JP" altLang="en-US" sz="2200" b="1" u="sng" dirty="0">
                <a:solidFill>
                  <a:srgbClr val="FF0000"/>
                </a:solidFill>
                <a:latin typeface="+mn-ea"/>
                <a:ea typeface="ＭＳ Ｐゴシック" pitchFamily="50" charset="-128"/>
              </a:rPr>
              <a:t>代表する全国団体</a:t>
            </a:r>
            <a:r>
              <a:rPr lang="ja-JP" altLang="en-US" sz="2200" b="1" dirty="0">
                <a:latin typeface="+mn-ea"/>
                <a:ea typeface="ＭＳ Ｐゴシック" pitchFamily="50" charset="-128"/>
              </a:rPr>
              <a:t>。</a:t>
            </a:r>
            <a:endParaRPr lang="en-US" altLang="ja-JP" sz="2200" b="1" dirty="0">
              <a:latin typeface="+mn-ea"/>
              <a:ea typeface="ＭＳ Ｐゴシック" pitchFamily="50" charset="-128"/>
            </a:endParaRPr>
          </a:p>
          <a:p>
            <a:pPr marL="457200" indent="-457200" fontAlgn="auto">
              <a:spcBef>
                <a:spcPct val="20000"/>
              </a:spcBef>
              <a:spcAft>
                <a:spcPts val="0"/>
              </a:spcAft>
              <a:defRPr/>
            </a:pPr>
            <a:r>
              <a:rPr lang="ja-JP" altLang="en-US" sz="2200" b="1" dirty="0">
                <a:latin typeface="+mn-ea"/>
                <a:ea typeface="ＭＳ Ｐゴシック" pitchFamily="50" charset="-128"/>
              </a:rPr>
              <a:t>　　 全国の同業者に占める割合が下記の基準を満たすこと。</a:t>
            </a:r>
            <a:endParaRPr lang="en-US" altLang="ja-JP" sz="2200" b="1" dirty="0">
              <a:latin typeface="+mn-ea"/>
              <a:ea typeface="ＭＳ Ｐゴシック" pitchFamily="50" charset="-128"/>
            </a:endParaRPr>
          </a:p>
          <a:p>
            <a:pPr marL="457200" indent="-457200" fontAlgn="auto">
              <a:spcBef>
                <a:spcPct val="20000"/>
              </a:spcBef>
              <a:spcAft>
                <a:spcPts val="0"/>
              </a:spcAft>
              <a:defRPr/>
            </a:pPr>
            <a:r>
              <a:rPr lang="ja-JP" altLang="en-US" sz="2200" b="1" dirty="0">
                <a:latin typeface="+mn-ea"/>
                <a:ea typeface="ＭＳ Ｐゴシック" pitchFamily="50" charset="-128"/>
              </a:rPr>
              <a:t>　　　</a:t>
            </a:r>
            <a:r>
              <a:rPr lang="en-US" altLang="ja-JP" sz="2200" b="1" dirty="0">
                <a:latin typeface="+mn-ea"/>
                <a:ea typeface="ＭＳ Ｐゴシック" pitchFamily="50" charset="-128"/>
              </a:rPr>
              <a:t>1)</a:t>
            </a:r>
            <a:r>
              <a:rPr lang="ja-JP" altLang="en-US" sz="2200" b="1" dirty="0">
                <a:latin typeface="+mn-ea"/>
                <a:ea typeface="ＭＳ Ｐゴシック" pitchFamily="50" charset="-128"/>
              </a:rPr>
              <a:t>全同業者販売額に占める</a:t>
            </a:r>
            <a:r>
              <a:rPr lang="ja-JP" altLang="en-US" sz="2200" b="1" u="sng" dirty="0">
                <a:solidFill>
                  <a:srgbClr val="FF0000"/>
                </a:solidFill>
                <a:latin typeface="+mn-ea"/>
                <a:ea typeface="ＭＳ Ｐゴシック" pitchFamily="50" charset="-128"/>
              </a:rPr>
              <a:t>構成員販売額が６０％以上</a:t>
            </a:r>
            <a:r>
              <a:rPr lang="ja-JP" altLang="en-US" sz="2200" b="1" dirty="0">
                <a:latin typeface="+mn-ea"/>
                <a:ea typeface="ＭＳ Ｐゴシック" pitchFamily="50" charset="-128"/>
              </a:rPr>
              <a:t>。</a:t>
            </a:r>
            <a:endParaRPr lang="en-US" altLang="ja-JP" sz="2200" b="1" dirty="0">
              <a:latin typeface="+mn-ea"/>
              <a:ea typeface="ＭＳ Ｐゴシック" pitchFamily="50" charset="-128"/>
            </a:endParaRPr>
          </a:p>
          <a:p>
            <a:pPr marL="457200" indent="-457200" fontAlgn="auto">
              <a:spcBef>
                <a:spcPct val="20000"/>
              </a:spcBef>
              <a:spcAft>
                <a:spcPts val="0"/>
              </a:spcAft>
              <a:defRPr/>
            </a:pPr>
            <a:r>
              <a:rPr lang="ja-JP" altLang="en-US" sz="2200" b="1" dirty="0">
                <a:latin typeface="+mn-ea"/>
                <a:ea typeface="ＭＳ Ｐゴシック" pitchFamily="50" charset="-128"/>
              </a:rPr>
              <a:t>　　　</a:t>
            </a:r>
            <a:r>
              <a:rPr lang="en-US" altLang="ja-JP" sz="2200" b="1" dirty="0">
                <a:latin typeface="+mn-ea"/>
                <a:ea typeface="ＭＳ Ｐゴシック" pitchFamily="50" charset="-128"/>
              </a:rPr>
              <a:t>2)</a:t>
            </a:r>
            <a:r>
              <a:rPr lang="ja-JP" altLang="en-US" sz="2200" b="1" dirty="0">
                <a:latin typeface="+mn-ea"/>
                <a:ea typeface="ＭＳ Ｐゴシック" pitchFamily="50" charset="-128"/>
              </a:rPr>
              <a:t>全同業者に占める</a:t>
            </a:r>
            <a:r>
              <a:rPr lang="ja-JP" altLang="en-US" sz="2200" b="1" u="sng" dirty="0">
                <a:solidFill>
                  <a:srgbClr val="FF0000"/>
                </a:solidFill>
                <a:latin typeface="+mn-ea"/>
                <a:ea typeface="ＭＳ Ｐゴシック" pitchFamily="50" charset="-128"/>
              </a:rPr>
              <a:t>構成員数が６０％以上</a:t>
            </a:r>
            <a:r>
              <a:rPr lang="ja-JP" altLang="en-US" sz="2200" b="1" dirty="0">
                <a:latin typeface="+mn-ea"/>
                <a:ea typeface="ＭＳ Ｐゴシック" pitchFamily="50" charset="-128"/>
              </a:rPr>
              <a:t>。</a:t>
            </a:r>
            <a:endParaRPr lang="en-US" altLang="ja-JP" sz="2200" b="1" dirty="0">
              <a:latin typeface="+mn-ea"/>
              <a:ea typeface="ＭＳ Ｐゴシック" pitchFamily="50" charset="-128"/>
            </a:endParaRPr>
          </a:p>
          <a:p>
            <a:pPr marL="457200" indent="-457200" fontAlgn="auto">
              <a:spcBef>
                <a:spcPct val="20000"/>
              </a:spcBef>
              <a:spcAft>
                <a:spcPts val="0"/>
              </a:spcAft>
              <a:defRPr/>
            </a:pPr>
            <a:r>
              <a:rPr lang="ja-JP" altLang="en-US" sz="2200" b="1" dirty="0">
                <a:latin typeface="+mn-ea"/>
                <a:ea typeface="ＭＳ Ｐゴシック" pitchFamily="50" charset="-128"/>
              </a:rPr>
              <a:t>　　　</a:t>
            </a:r>
            <a:r>
              <a:rPr lang="en-US" altLang="ja-JP" sz="2200" b="1" dirty="0">
                <a:latin typeface="+mn-ea"/>
                <a:ea typeface="ＭＳ Ｐゴシック" pitchFamily="50" charset="-128"/>
              </a:rPr>
              <a:t>3)</a:t>
            </a:r>
            <a:r>
              <a:rPr lang="ja-JP" altLang="en-US" sz="2200" b="1" u="sng" dirty="0">
                <a:solidFill>
                  <a:srgbClr val="FF0000"/>
                </a:solidFill>
                <a:latin typeface="+mn-ea"/>
                <a:ea typeface="ＭＳ Ｐゴシック" pitchFamily="50" charset="-128"/>
              </a:rPr>
              <a:t>都道府県数が３０以上</a:t>
            </a:r>
            <a:r>
              <a:rPr lang="ja-JP" altLang="en-US" sz="2200" b="1" dirty="0">
                <a:latin typeface="+mn-ea"/>
                <a:ea typeface="ＭＳ Ｐゴシック" pitchFamily="50" charset="-128"/>
              </a:rPr>
              <a:t>。</a:t>
            </a:r>
            <a:endParaRPr lang="en-US" altLang="ja-JP" sz="2200" b="1" dirty="0">
              <a:latin typeface="+mn-ea"/>
              <a:ea typeface="ＭＳ Ｐゴシック" pitchFamily="50" charset="-128"/>
            </a:endParaRPr>
          </a:p>
          <a:p>
            <a:pPr marL="457200" indent="-457200" fontAlgn="auto">
              <a:spcBef>
                <a:spcPct val="20000"/>
              </a:spcBef>
              <a:spcAft>
                <a:spcPts val="0"/>
              </a:spcAft>
              <a:defRPr/>
            </a:pPr>
            <a:r>
              <a:rPr lang="ja-JP" altLang="en-US" sz="2200" b="1" dirty="0">
                <a:latin typeface="+mn-ea"/>
                <a:ea typeface="ＭＳ Ｐゴシック" pitchFamily="50" charset="-128"/>
              </a:rPr>
              <a:t>　　　</a:t>
            </a:r>
            <a:r>
              <a:rPr lang="en-US" altLang="ja-JP" sz="2200" b="1" dirty="0">
                <a:latin typeface="+mn-ea"/>
                <a:ea typeface="ＭＳ Ｐゴシック" pitchFamily="50" charset="-128"/>
              </a:rPr>
              <a:t>4</a:t>
            </a:r>
            <a:r>
              <a:rPr lang="ja-JP" altLang="en-US" sz="2200" b="1" dirty="0">
                <a:latin typeface="+mn-ea"/>
                <a:ea typeface="ＭＳ Ｐゴシック" pitchFamily="50" charset="-128"/>
              </a:rPr>
              <a:t>）</a:t>
            </a:r>
            <a:r>
              <a:rPr lang="ja-JP" altLang="en-US" sz="2200" b="1" u="sng" dirty="0">
                <a:solidFill>
                  <a:srgbClr val="FF0000"/>
                </a:solidFill>
                <a:latin typeface="+mn-ea"/>
                <a:ea typeface="ＭＳ Ｐゴシック" pitchFamily="50" charset="-128"/>
              </a:rPr>
              <a:t>専業率</a:t>
            </a:r>
            <a:r>
              <a:rPr lang="ja-JP" altLang="en-US" sz="2200" b="1" dirty="0">
                <a:latin typeface="+mn-ea"/>
                <a:ea typeface="ＭＳ Ｐゴシック" pitchFamily="50" charset="-128"/>
              </a:rPr>
              <a:t>（専業＝全販売額のうち当該業種の販売額が６０％以上）</a:t>
            </a:r>
            <a:r>
              <a:rPr lang="ja-JP" altLang="en-US" sz="2200" b="1" u="sng" dirty="0">
                <a:solidFill>
                  <a:srgbClr val="FF0000"/>
                </a:solidFill>
                <a:latin typeface="+mn-ea"/>
                <a:ea typeface="ＭＳ Ｐゴシック" pitchFamily="50" charset="-128"/>
              </a:rPr>
              <a:t>が</a:t>
            </a:r>
            <a:endParaRPr lang="en-US" altLang="ja-JP" sz="2200" b="1" u="sng" dirty="0">
              <a:solidFill>
                <a:srgbClr val="FF0000"/>
              </a:solidFill>
              <a:latin typeface="+mn-ea"/>
              <a:ea typeface="ＭＳ Ｐゴシック" pitchFamily="50" charset="-128"/>
            </a:endParaRPr>
          </a:p>
          <a:p>
            <a:pPr marL="457200" indent="-457200" fontAlgn="auto">
              <a:spcBef>
                <a:spcPct val="20000"/>
              </a:spcBef>
              <a:spcAft>
                <a:spcPts val="0"/>
              </a:spcAft>
              <a:defRPr/>
            </a:pPr>
            <a:r>
              <a:rPr lang="ja-JP" altLang="en-US" sz="2200" b="1" dirty="0">
                <a:latin typeface="+mn-ea"/>
                <a:ea typeface="ＭＳ Ｐゴシック" pitchFamily="50" charset="-128"/>
              </a:rPr>
              <a:t>　　　　</a:t>
            </a:r>
            <a:r>
              <a:rPr lang="ja-JP" altLang="en-US" sz="2200" b="1" u="sng" dirty="0">
                <a:solidFill>
                  <a:srgbClr val="FF0000"/>
                </a:solidFill>
                <a:latin typeface="+mn-ea"/>
                <a:ea typeface="ＭＳ Ｐゴシック" pitchFamily="50" charset="-128"/>
              </a:rPr>
              <a:t>６０％以上</a:t>
            </a:r>
            <a:r>
              <a:rPr lang="ja-JP" altLang="en-US" sz="2200" b="1" dirty="0">
                <a:latin typeface="+mn-ea"/>
                <a:ea typeface="ＭＳ Ｐゴシック" pitchFamily="50" charset="-128"/>
              </a:rPr>
              <a:t>。</a:t>
            </a:r>
            <a:endParaRPr lang="en-US" altLang="ja-JP" sz="2200" b="1" dirty="0">
              <a:latin typeface="+mn-ea"/>
              <a:ea typeface="ＭＳ Ｐゴシック" pitchFamily="50" charset="-128"/>
            </a:endParaRPr>
          </a:p>
          <a:p>
            <a:pPr marL="457200" indent="-457200" fontAlgn="auto">
              <a:spcBef>
                <a:spcPct val="20000"/>
              </a:spcBef>
              <a:spcAft>
                <a:spcPts val="0"/>
              </a:spcAft>
              <a:defRPr/>
            </a:pPr>
            <a:r>
              <a:rPr lang="ja-JP" altLang="en-US" sz="2200" b="1" dirty="0">
                <a:latin typeface="+mn-ea"/>
                <a:ea typeface="ＭＳ Ｐゴシック" pitchFamily="50" charset="-128"/>
              </a:rPr>
              <a:t>　②</a:t>
            </a:r>
            <a:r>
              <a:rPr lang="ja-JP" altLang="en-US" sz="2200" b="1" u="sng" dirty="0">
                <a:solidFill>
                  <a:srgbClr val="FF0000"/>
                </a:solidFill>
                <a:latin typeface="+mn-ea"/>
                <a:ea typeface="ＭＳ Ｐゴシック" pitchFamily="50" charset="-128"/>
              </a:rPr>
              <a:t>全国を活動範囲</a:t>
            </a:r>
            <a:r>
              <a:rPr lang="ja-JP" altLang="en-US" sz="2200" b="1" dirty="0">
                <a:latin typeface="+mn-ea"/>
                <a:ea typeface="ＭＳ Ｐゴシック" pitchFamily="50" charset="-128"/>
              </a:rPr>
              <a:t>としていること。</a:t>
            </a:r>
            <a:endParaRPr lang="en-US" altLang="ja-JP" sz="2200" b="1" dirty="0">
              <a:latin typeface="+mn-ea"/>
              <a:ea typeface="ＭＳ Ｐゴシック" pitchFamily="50" charset="-128"/>
            </a:endParaRPr>
          </a:p>
          <a:p>
            <a:pPr marL="457200" indent="-457200" fontAlgn="auto">
              <a:spcBef>
                <a:spcPct val="20000"/>
              </a:spcBef>
              <a:spcAft>
                <a:spcPts val="0"/>
              </a:spcAft>
              <a:defRPr/>
            </a:pPr>
            <a:r>
              <a:rPr lang="ja-JP" altLang="en-US" sz="2200" b="1" dirty="0">
                <a:latin typeface="+mn-ea"/>
                <a:ea typeface="ＭＳ Ｐゴシック" pitchFamily="50" charset="-128"/>
              </a:rPr>
              <a:t>　③全国団体の</a:t>
            </a:r>
            <a:r>
              <a:rPr lang="ja-JP" altLang="en-US" sz="2200" b="1" u="sng" dirty="0">
                <a:solidFill>
                  <a:srgbClr val="FF0000"/>
                </a:solidFill>
                <a:latin typeface="+mn-ea"/>
                <a:ea typeface="ＭＳ Ｐゴシック" pitchFamily="50" charset="-128"/>
              </a:rPr>
              <a:t>構成員販売額が３００億円以上</a:t>
            </a:r>
            <a:r>
              <a:rPr lang="ja-JP" altLang="en-US" sz="2200" b="1" dirty="0">
                <a:latin typeface="+mn-ea"/>
                <a:ea typeface="ＭＳ Ｐゴシック" pitchFamily="50" charset="-128"/>
              </a:rPr>
              <a:t>。</a:t>
            </a:r>
            <a:endParaRPr lang="en-US" altLang="ja-JP" sz="2200" b="1" dirty="0">
              <a:latin typeface="+mn-ea"/>
              <a:ea typeface="ＭＳ Ｐゴシック" pitchFamily="50" charset="-128"/>
            </a:endParaRPr>
          </a:p>
          <a:p>
            <a:pPr marL="457200" indent="-457200" fontAlgn="auto">
              <a:spcBef>
                <a:spcPct val="20000"/>
              </a:spcBef>
              <a:spcAft>
                <a:spcPts val="0"/>
              </a:spcAft>
              <a:defRPr/>
            </a:pPr>
            <a:r>
              <a:rPr lang="ja-JP" altLang="en-US" sz="2200" b="1" dirty="0">
                <a:latin typeface="+mn-ea"/>
                <a:ea typeface="ＭＳ Ｐゴシック" pitchFamily="50" charset="-128"/>
              </a:rPr>
              <a:t>　④全国</a:t>
            </a:r>
            <a:r>
              <a:rPr lang="ja-JP" altLang="en-US" sz="2200" b="1" u="sng" dirty="0">
                <a:solidFill>
                  <a:srgbClr val="FF0000"/>
                </a:solidFill>
                <a:latin typeface="+mn-ea"/>
                <a:ea typeface="ＭＳ Ｐゴシック" pitchFamily="50" charset="-128"/>
              </a:rPr>
              <a:t>構成員数が１００人以上</a:t>
            </a:r>
            <a:r>
              <a:rPr lang="ja-JP" altLang="en-US" sz="2200" b="1" dirty="0">
                <a:latin typeface="+mn-ea"/>
                <a:ea typeface="ＭＳ Ｐゴシック" pitchFamily="50" charset="-128"/>
              </a:rPr>
              <a:t>。　他　　</a:t>
            </a:r>
            <a:endParaRPr lang="en-US" altLang="ja-JP" sz="2200" b="1" dirty="0">
              <a:latin typeface="+mn-ea"/>
              <a:ea typeface="ＭＳ Ｐゴシック" pitchFamily="50" charset="-128"/>
            </a:endParaRPr>
          </a:p>
        </p:txBody>
      </p:sp>
      <p:sp>
        <p:nvSpPr>
          <p:cNvPr id="6" name="テキスト ボックス 5"/>
          <p:cNvSpPr txBox="1"/>
          <p:nvPr/>
        </p:nvSpPr>
        <p:spPr>
          <a:xfrm>
            <a:off x="20638" y="188913"/>
            <a:ext cx="9144000" cy="522287"/>
          </a:xfrm>
          <a:prstGeom prst="rect">
            <a:avLst/>
          </a:prstGeom>
          <a:noFill/>
        </p:spPr>
        <p:txBody>
          <a:bodyPr>
            <a:spAutoFit/>
          </a:bodyPr>
          <a:lstStyle/>
          <a:p>
            <a:pPr marL="457200" indent="-457200" algn="ctr" fontAlgn="auto">
              <a:spcBef>
                <a:spcPct val="20000"/>
              </a:spcBef>
              <a:spcAft>
                <a:spcPts val="0"/>
              </a:spcAft>
              <a:defRPr/>
            </a:pPr>
            <a:r>
              <a:rPr lang="ja-JP" altLang="en-US" sz="2800" b="1" u="sng" dirty="0">
                <a:latin typeface="+mn-ea"/>
                <a:ea typeface="+mn-ea"/>
              </a:rPr>
              <a:t>　新規栄典団体</a:t>
            </a:r>
            <a:endParaRPr lang="en-US" altLang="ja-JP" sz="2800" b="1" dirty="0">
              <a:latin typeface="+mn-ea"/>
              <a:ea typeface="+mn-ea"/>
            </a:endParaRPr>
          </a:p>
        </p:txBody>
      </p:sp>
      <p:sp>
        <p:nvSpPr>
          <p:cNvPr id="18" name="角丸四角形 17"/>
          <p:cNvSpPr/>
          <p:nvPr/>
        </p:nvSpPr>
        <p:spPr>
          <a:xfrm>
            <a:off x="7413584" y="116632"/>
            <a:ext cx="1622912" cy="457026"/>
          </a:xfrm>
          <a:prstGeom prst="round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共通</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pPr>
              <a:defRPr/>
            </a:pPr>
            <a:fld id="{4DFF9D14-C639-4438-B5DE-ED74292DDF15}" type="slidenum">
              <a:rPr lang="ja-JP" altLang="en-US" smtClean="0"/>
              <a:pPr>
                <a:defRPr/>
              </a:pPr>
              <a:t>28</a:t>
            </a:fld>
            <a:endParaRPr lang="ja-JP" altLang="en-US" dirty="0"/>
          </a:p>
        </p:txBody>
      </p:sp>
      <p:sp>
        <p:nvSpPr>
          <p:cNvPr id="7" name="テキスト ボックス 6"/>
          <p:cNvSpPr txBox="1"/>
          <p:nvPr/>
        </p:nvSpPr>
        <p:spPr>
          <a:xfrm>
            <a:off x="41275" y="765175"/>
            <a:ext cx="9144000" cy="5626156"/>
          </a:xfrm>
          <a:prstGeom prst="rect">
            <a:avLst/>
          </a:prstGeom>
          <a:noFill/>
        </p:spPr>
        <p:txBody>
          <a:bodyPr>
            <a:spAutoFit/>
          </a:bodyPr>
          <a:lstStyle/>
          <a:p>
            <a:pPr marL="457200" indent="-457200" fontAlgn="auto">
              <a:spcBef>
                <a:spcPct val="20000"/>
              </a:spcBef>
              <a:spcAft>
                <a:spcPts val="0"/>
              </a:spcAft>
              <a:defRPr/>
            </a:pPr>
            <a:r>
              <a:rPr lang="ja-JP" altLang="en-US" sz="2600" b="1" dirty="0">
                <a:latin typeface="+mn-ea"/>
                <a:ea typeface="ＭＳ Ｐゴシック" pitchFamily="50" charset="-128"/>
              </a:rPr>
              <a:t>１．栄典環境の調査</a:t>
            </a:r>
            <a:endParaRPr lang="en-US" altLang="ja-JP" sz="2600" b="1" dirty="0">
              <a:latin typeface="+mn-ea"/>
              <a:ea typeface="ＭＳ Ｐゴシック" pitchFamily="50" charset="-128"/>
            </a:endParaRPr>
          </a:p>
          <a:p>
            <a:pPr marL="457200" indent="-457200" fontAlgn="auto">
              <a:spcBef>
                <a:spcPct val="20000"/>
              </a:spcBef>
              <a:spcAft>
                <a:spcPts val="0"/>
              </a:spcAft>
              <a:defRPr/>
            </a:pPr>
            <a:r>
              <a:rPr lang="ja-JP" altLang="en-US" sz="2000" b="1" dirty="0">
                <a:latin typeface="+mn-ea"/>
                <a:ea typeface="ＭＳ Ｐゴシック" pitchFamily="50" charset="-128"/>
              </a:rPr>
              <a:t>　　　栄典の候補者として推薦される方は、国や公共及び業界に対して</a:t>
            </a:r>
            <a:r>
              <a:rPr lang="ja-JP" altLang="en-US" sz="2000" b="1" u="sng" dirty="0">
                <a:solidFill>
                  <a:srgbClr val="FF0000"/>
                </a:solidFill>
                <a:latin typeface="+mn-ea"/>
                <a:ea typeface="ＭＳ Ｐゴシック" pitchFamily="50" charset="-128"/>
              </a:rPr>
              <a:t>優れた功労</a:t>
            </a:r>
            <a:endParaRPr lang="en-US" altLang="ja-JP" sz="2000" b="1" u="sng" dirty="0">
              <a:solidFill>
                <a:srgbClr val="FF0000"/>
              </a:solidFill>
              <a:latin typeface="+mn-ea"/>
              <a:ea typeface="ＭＳ Ｐゴシック" pitchFamily="50" charset="-128"/>
            </a:endParaRPr>
          </a:p>
          <a:p>
            <a:pPr marL="457200" indent="-457200" fontAlgn="auto">
              <a:spcBef>
                <a:spcPct val="20000"/>
              </a:spcBef>
              <a:spcAft>
                <a:spcPts val="0"/>
              </a:spcAft>
              <a:defRPr/>
            </a:pPr>
            <a:r>
              <a:rPr lang="ja-JP" altLang="en-US" sz="2000" b="1" dirty="0">
                <a:solidFill>
                  <a:srgbClr val="FF0000"/>
                </a:solidFill>
                <a:latin typeface="+mn-ea"/>
                <a:ea typeface="ＭＳ Ｐゴシック" pitchFamily="50" charset="-128"/>
              </a:rPr>
              <a:t>　　　</a:t>
            </a:r>
            <a:r>
              <a:rPr lang="ja-JP" altLang="en-US" sz="2000" b="1" u="sng" dirty="0">
                <a:solidFill>
                  <a:srgbClr val="FF0000"/>
                </a:solidFill>
                <a:latin typeface="+mn-ea"/>
                <a:ea typeface="ＭＳ Ｐゴシック" pitchFamily="50" charset="-128"/>
              </a:rPr>
              <a:t>のある方</a:t>
            </a:r>
            <a:r>
              <a:rPr lang="ja-JP" altLang="en-US" sz="2000" b="1" dirty="0">
                <a:latin typeface="+mn-ea"/>
                <a:ea typeface="ＭＳ Ｐゴシック" pitchFamily="50" charset="-128"/>
              </a:rPr>
              <a:t>で、叙勲・褒章を受章することによって多くの</a:t>
            </a:r>
            <a:r>
              <a:rPr lang="ja-JP" altLang="en-US" sz="2000" b="1" u="sng" dirty="0">
                <a:solidFill>
                  <a:srgbClr val="FF0000"/>
                </a:solidFill>
                <a:latin typeface="+mn-ea"/>
                <a:ea typeface="ＭＳ Ｐゴシック" pitchFamily="50" charset="-128"/>
              </a:rPr>
              <a:t>人々から広く祝福される</a:t>
            </a:r>
            <a:endParaRPr lang="en-US" altLang="ja-JP" sz="2000" b="1" u="sng" dirty="0">
              <a:solidFill>
                <a:srgbClr val="FF0000"/>
              </a:solidFill>
              <a:latin typeface="+mn-ea"/>
              <a:ea typeface="ＭＳ Ｐゴシック" pitchFamily="50" charset="-128"/>
            </a:endParaRPr>
          </a:p>
          <a:p>
            <a:pPr marL="457200" indent="-457200" fontAlgn="auto">
              <a:spcBef>
                <a:spcPct val="20000"/>
              </a:spcBef>
              <a:spcAft>
                <a:spcPts val="0"/>
              </a:spcAft>
              <a:defRPr/>
            </a:pPr>
            <a:r>
              <a:rPr lang="ja-JP" altLang="en-US" sz="2000" b="1" dirty="0">
                <a:solidFill>
                  <a:srgbClr val="FF0000"/>
                </a:solidFill>
                <a:latin typeface="+mn-ea"/>
                <a:ea typeface="ＭＳ Ｐゴシック" pitchFamily="50" charset="-128"/>
              </a:rPr>
              <a:t>　　　</a:t>
            </a:r>
            <a:r>
              <a:rPr lang="ja-JP" altLang="en-US" sz="2000" b="1" u="sng" dirty="0">
                <a:solidFill>
                  <a:srgbClr val="FF0000"/>
                </a:solidFill>
                <a:latin typeface="+mn-ea"/>
                <a:ea typeface="ＭＳ Ｐゴシック" pitchFamily="50" charset="-128"/>
              </a:rPr>
              <a:t>もの</a:t>
            </a:r>
            <a:r>
              <a:rPr lang="ja-JP" altLang="en-US" sz="2000" b="1" dirty="0">
                <a:latin typeface="+mn-ea"/>
                <a:ea typeface="ＭＳ Ｐゴシック" pitchFamily="50" charset="-128"/>
              </a:rPr>
              <a:t>でなければならず、過去に行った行為や置かれている社会的立場など、</a:t>
            </a:r>
            <a:endParaRPr lang="en-US" altLang="ja-JP" sz="2000" b="1" dirty="0">
              <a:latin typeface="+mn-ea"/>
              <a:ea typeface="ＭＳ Ｐゴシック" pitchFamily="50" charset="-128"/>
            </a:endParaRPr>
          </a:p>
          <a:p>
            <a:pPr marL="457200" indent="-457200" fontAlgn="auto">
              <a:spcBef>
                <a:spcPct val="20000"/>
              </a:spcBef>
              <a:spcAft>
                <a:spcPts val="0"/>
              </a:spcAft>
              <a:defRPr/>
            </a:pPr>
            <a:r>
              <a:rPr lang="ja-JP" altLang="en-US" sz="2000" b="1" dirty="0">
                <a:latin typeface="+mn-ea"/>
                <a:ea typeface="ＭＳ Ｐゴシック" pitchFamily="50" charset="-128"/>
              </a:rPr>
              <a:t>　　　候補者の全般にわたり</a:t>
            </a:r>
            <a:r>
              <a:rPr lang="ja-JP" altLang="en-US" sz="2000" b="1" u="sng" dirty="0">
                <a:solidFill>
                  <a:srgbClr val="FF0000"/>
                </a:solidFill>
                <a:latin typeface="+mn-ea"/>
                <a:ea typeface="ＭＳ Ｐゴシック" pitchFamily="50" charset="-128"/>
              </a:rPr>
              <a:t>他から非難されるものであってはならない</a:t>
            </a:r>
            <a:r>
              <a:rPr lang="ja-JP" altLang="en-US" sz="2000" b="1" dirty="0">
                <a:latin typeface="+mn-ea"/>
                <a:ea typeface="ＭＳ Ｐゴシック" pitchFamily="50" charset="-128"/>
              </a:rPr>
              <a:t>。</a:t>
            </a:r>
            <a:endParaRPr lang="en-US" altLang="ja-JP" sz="2000" b="1" dirty="0">
              <a:latin typeface="+mn-ea"/>
              <a:ea typeface="ＭＳ Ｐゴシック" pitchFamily="50" charset="-128"/>
            </a:endParaRPr>
          </a:p>
          <a:p>
            <a:pPr marL="457200" indent="-457200" fontAlgn="auto">
              <a:spcBef>
                <a:spcPct val="20000"/>
              </a:spcBef>
              <a:spcAft>
                <a:spcPts val="0"/>
              </a:spcAft>
              <a:defRPr/>
            </a:pPr>
            <a:r>
              <a:rPr lang="ja-JP" altLang="en-US" sz="2000" b="1" dirty="0">
                <a:latin typeface="+mn-ea"/>
                <a:ea typeface="ＭＳ Ｐゴシック" pitchFamily="50" charset="-128"/>
              </a:rPr>
              <a:t>　　　このため、候補者又は候補者の関係する企業・団体等において、次の様な事</a:t>
            </a:r>
            <a:endParaRPr lang="en-US" altLang="ja-JP" sz="2000" b="1" dirty="0">
              <a:latin typeface="+mn-ea"/>
              <a:ea typeface="ＭＳ Ｐゴシック" pitchFamily="50" charset="-128"/>
            </a:endParaRPr>
          </a:p>
          <a:p>
            <a:pPr marL="457200" indent="-457200" fontAlgn="auto">
              <a:spcBef>
                <a:spcPct val="20000"/>
              </a:spcBef>
              <a:spcAft>
                <a:spcPts val="0"/>
              </a:spcAft>
              <a:defRPr/>
            </a:pPr>
            <a:r>
              <a:rPr lang="ja-JP" altLang="en-US" sz="2000" b="1" dirty="0">
                <a:latin typeface="+mn-ea"/>
                <a:ea typeface="ＭＳ Ｐゴシック" pitchFamily="50" charset="-128"/>
              </a:rPr>
              <a:t>　　　案が発生している場合には、叙勲・褒章の授与を差し控えることとなっている。</a:t>
            </a:r>
            <a:endParaRPr lang="en-US" altLang="ja-JP" sz="2000" b="1" dirty="0">
              <a:latin typeface="+mn-ea"/>
              <a:ea typeface="ＭＳ Ｐゴシック" pitchFamily="50" charset="-128"/>
            </a:endParaRPr>
          </a:p>
          <a:p>
            <a:pPr marL="457200" indent="-457200" fontAlgn="auto">
              <a:spcBef>
                <a:spcPct val="20000"/>
              </a:spcBef>
              <a:spcAft>
                <a:spcPts val="0"/>
              </a:spcAft>
              <a:defRPr/>
            </a:pPr>
            <a:r>
              <a:rPr lang="ja-JP" altLang="en-US" sz="2000" b="1" dirty="0">
                <a:latin typeface="+mn-ea"/>
                <a:ea typeface="ＭＳ Ｐゴシック" pitchFamily="50" charset="-128"/>
              </a:rPr>
              <a:t>　　　なお、次のような事案に</a:t>
            </a:r>
            <a:r>
              <a:rPr lang="ja-JP" altLang="en-US" sz="2000" b="1" u="sng" dirty="0">
                <a:solidFill>
                  <a:srgbClr val="FF0000"/>
                </a:solidFill>
                <a:latin typeface="+mn-ea"/>
                <a:ea typeface="ＭＳ Ｐゴシック" pitchFamily="50" charset="-128"/>
              </a:rPr>
              <a:t>該当した場合であっても、一律に対象から除外するの</a:t>
            </a:r>
            <a:endParaRPr lang="en-US" altLang="ja-JP" sz="2000" b="1" u="sng" dirty="0">
              <a:solidFill>
                <a:srgbClr val="FF0000"/>
              </a:solidFill>
              <a:latin typeface="+mn-ea"/>
              <a:ea typeface="ＭＳ Ｐゴシック" pitchFamily="50" charset="-128"/>
            </a:endParaRPr>
          </a:p>
          <a:p>
            <a:pPr marL="457200" indent="-457200" fontAlgn="auto">
              <a:spcBef>
                <a:spcPct val="20000"/>
              </a:spcBef>
              <a:spcAft>
                <a:spcPts val="0"/>
              </a:spcAft>
              <a:defRPr/>
            </a:pPr>
            <a:r>
              <a:rPr lang="ja-JP" altLang="en-US" sz="2000" b="1" dirty="0">
                <a:solidFill>
                  <a:srgbClr val="FF0000"/>
                </a:solidFill>
                <a:latin typeface="+mn-ea"/>
                <a:ea typeface="ＭＳ Ｐゴシック" pitchFamily="50" charset="-128"/>
              </a:rPr>
              <a:t>　　　</a:t>
            </a:r>
            <a:r>
              <a:rPr lang="ja-JP" altLang="en-US" sz="2000" b="1" u="sng" dirty="0">
                <a:solidFill>
                  <a:srgbClr val="FF0000"/>
                </a:solidFill>
                <a:latin typeface="+mn-ea"/>
                <a:ea typeface="ＭＳ Ｐゴシック" pitchFamily="50" charset="-128"/>
              </a:rPr>
              <a:t>ではなく</a:t>
            </a:r>
            <a:r>
              <a:rPr lang="ja-JP" altLang="en-US" sz="2000" b="1" dirty="0">
                <a:latin typeface="+mn-ea"/>
                <a:ea typeface="ＭＳ Ｐゴシック" pitchFamily="50" charset="-128"/>
              </a:rPr>
              <a:t>、個々の事案毎に賞勲局と</a:t>
            </a:r>
            <a:r>
              <a:rPr lang="ja-JP" altLang="en-US" sz="2000" b="1" u="sng" dirty="0">
                <a:solidFill>
                  <a:srgbClr val="FF0000"/>
                </a:solidFill>
                <a:latin typeface="+mn-ea"/>
                <a:ea typeface="ＭＳ Ｐゴシック" pitchFamily="50" charset="-128"/>
              </a:rPr>
              <a:t>事案の重大性や社会的影響等総合的に</a:t>
            </a:r>
            <a:endParaRPr lang="en-US" altLang="ja-JP" sz="2000" b="1" u="sng" dirty="0">
              <a:solidFill>
                <a:srgbClr val="FF0000"/>
              </a:solidFill>
              <a:latin typeface="+mn-ea"/>
              <a:ea typeface="ＭＳ Ｐゴシック" pitchFamily="50" charset="-128"/>
            </a:endParaRPr>
          </a:p>
          <a:p>
            <a:pPr marL="457200" indent="-457200" fontAlgn="auto">
              <a:spcBef>
                <a:spcPct val="20000"/>
              </a:spcBef>
              <a:spcAft>
                <a:spcPts val="0"/>
              </a:spcAft>
              <a:defRPr/>
            </a:pPr>
            <a:r>
              <a:rPr lang="ja-JP" altLang="en-US" sz="2000" b="1" dirty="0">
                <a:solidFill>
                  <a:srgbClr val="FF0000"/>
                </a:solidFill>
                <a:latin typeface="+mn-ea"/>
                <a:ea typeface="ＭＳ Ｐゴシック" pitchFamily="50" charset="-128"/>
              </a:rPr>
              <a:t>　　　</a:t>
            </a:r>
            <a:r>
              <a:rPr lang="ja-JP" altLang="en-US" sz="2000" b="1" u="sng" dirty="0">
                <a:solidFill>
                  <a:srgbClr val="FF0000"/>
                </a:solidFill>
                <a:latin typeface="+mn-ea"/>
                <a:ea typeface="ＭＳ Ｐゴシック" pitchFamily="50" charset="-128"/>
              </a:rPr>
              <a:t>勘案</a:t>
            </a:r>
            <a:r>
              <a:rPr lang="ja-JP" altLang="en-US" sz="2000" b="1" dirty="0">
                <a:latin typeface="+mn-ea"/>
                <a:ea typeface="ＭＳ Ｐゴシック" pitchFamily="50" charset="-128"/>
              </a:rPr>
              <a:t>し、受章することの</a:t>
            </a:r>
            <a:r>
              <a:rPr lang="ja-JP" altLang="en-US" sz="2000" b="1" u="sng" dirty="0">
                <a:solidFill>
                  <a:srgbClr val="FF0000"/>
                </a:solidFill>
                <a:latin typeface="+mn-ea"/>
                <a:ea typeface="ＭＳ Ｐゴシック" pitchFamily="50" charset="-128"/>
              </a:rPr>
              <a:t>適否を検討</a:t>
            </a:r>
            <a:r>
              <a:rPr lang="ja-JP" altLang="en-US" sz="2000" b="1" dirty="0">
                <a:latin typeface="+mn-ea"/>
                <a:ea typeface="ＭＳ Ｐゴシック" pitchFamily="50" charset="-128"/>
              </a:rPr>
              <a:t>することとなっている。</a:t>
            </a:r>
            <a:endParaRPr lang="en-US" altLang="ja-JP" sz="2000" b="1" dirty="0">
              <a:latin typeface="+mn-ea"/>
              <a:ea typeface="ＭＳ Ｐゴシック" pitchFamily="50" charset="-128"/>
            </a:endParaRPr>
          </a:p>
          <a:p>
            <a:pPr marL="457200" indent="-457200" fontAlgn="auto">
              <a:spcBef>
                <a:spcPct val="20000"/>
              </a:spcBef>
              <a:spcAft>
                <a:spcPts val="0"/>
              </a:spcAft>
              <a:defRPr/>
            </a:pPr>
            <a:endParaRPr lang="en-US" altLang="ja-JP" sz="1200" b="1" dirty="0">
              <a:latin typeface="+mn-ea"/>
              <a:ea typeface="ＭＳ Ｐゴシック" pitchFamily="50" charset="-128"/>
            </a:endParaRPr>
          </a:p>
          <a:p>
            <a:pPr marL="457200" indent="-457200" fontAlgn="auto">
              <a:spcBef>
                <a:spcPct val="20000"/>
              </a:spcBef>
              <a:spcAft>
                <a:spcPts val="0"/>
              </a:spcAft>
              <a:defRPr/>
            </a:pPr>
            <a:r>
              <a:rPr lang="ja-JP" altLang="en-US" sz="2600" b="1" dirty="0">
                <a:latin typeface="+mn-ea"/>
                <a:ea typeface="ＭＳ Ｐゴシック" pitchFamily="50" charset="-128"/>
              </a:rPr>
              <a:t>２．対象期間</a:t>
            </a:r>
            <a:endParaRPr lang="en-US" altLang="ja-JP" sz="2600" b="1" dirty="0">
              <a:latin typeface="+mn-ea"/>
              <a:ea typeface="ＭＳ Ｐゴシック" pitchFamily="50" charset="-128"/>
            </a:endParaRPr>
          </a:p>
          <a:p>
            <a:pPr marL="457200" indent="-457200" fontAlgn="auto">
              <a:spcBef>
                <a:spcPct val="20000"/>
              </a:spcBef>
              <a:spcAft>
                <a:spcPts val="0"/>
              </a:spcAft>
              <a:defRPr/>
            </a:pPr>
            <a:r>
              <a:rPr lang="ja-JP" altLang="en-US" sz="2000" b="1" dirty="0">
                <a:latin typeface="+mn-ea"/>
                <a:ea typeface="ＭＳ Ｐゴシック" pitchFamily="50" charset="-128"/>
              </a:rPr>
              <a:t>　　　当該企業又は団体の</a:t>
            </a:r>
            <a:r>
              <a:rPr lang="ja-JP" altLang="en-US" sz="2000" b="1" u="sng" dirty="0">
                <a:solidFill>
                  <a:srgbClr val="FF0000"/>
                </a:solidFill>
                <a:latin typeface="+mn-ea"/>
                <a:ea typeface="ＭＳ Ｐゴシック" pitchFamily="50" charset="-128"/>
              </a:rPr>
              <a:t>長の期間のみではなく、役員就任～（退任）～現在まで</a:t>
            </a:r>
            <a:endParaRPr lang="en-US" altLang="ja-JP" sz="2000" b="1" u="sng" dirty="0">
              <a:solidFill>
                <a:srgbClr val="FF0000"/>
              </a:solidFill>
              <a:latin typeface="+mn-ea"/>
              <a:ea typeface="ＭＳ Ｐゴシック" pitchFamily="50" charset="-128"/>
            </a:endParaRPr>
          </a:p>
          <a:p>
            <a:pPr marL="457200" indent="-457200" fontAlgn="auto">
              <a:spcBef>
                <a:spcPct val="20000"/>
              </a:spcBef>
              <a:spcAft>
                <a:spcPts val="0"/>
              </a:spcAft>
              <a:defRPr/>
            </a:pPr>
            <a:r>
              <a:rPr lang="ja-JP" altLang="en-US" sz="2000" b="1" dirty="0">
                <a:latin typeface="+mn-ea"/>
                <a:ea typeface="ＭＳ Ｐゴシック" pitchFamily="50" charset="-128"/>
              </a:rPr>
              <a:t>　　　が対象で、</a:t>
            </a:r>
            <a:r>
              <a:rPr lang="ja-JP" altLang="en-US" sz="2000" b="1" u="sng" dirty="0">
                <a:solidFill>
                  <a:srgbClr val="FF0000"/>
                </a:solidFill>
                <a:latin typeface="+mn-ea"/>
                <a:ea typeface="ＭＳ Ｐゴシック" pitchFamily="50" charset="-128"/>
              </a:rPr>
              <a:t>当該企業以外の役員期間や社外取締役についても同様</a:t>
            </a:r>
            <a:r>
              <a:rPr lang="ja-JP" altLang="en-US" sz="2000" b="1" dirty="0">
                <a:latin typeface="+mn-ea"/>
                <a:ea typeface="ＭＳ Ｐゴシック" pitchFamily="50" charset="-128"/>
              </a:rPr>
              <a:t>。また、</a:t>
            </a:r>
            <a:endParaRPr lang="en-US" altLang="ja-JP" sz="2000" b="1" dirty="0">
              <a:latin typeface="+mn-ea"/>
              <a:ea typeface="ＭＳ Ｐゴシック" pitchFamily="50" charset="-128"/>
            </a:endParaRPr>
          </a:p>
          <a:p>
            <a:pPr marL="457200" indent="-457200" fontAlgn="auto">
              <a:spcBef>
                <a:spcPct val="20000"/>
              </a:spcBef>
              <a:spcAft>
                <a:spcPts val="0"/>
              </a:spcAft>
              <a:defRPr/>
            </a:pPr>
            <a:r>
              <a:rPr lang="ja-JP" altLang="en-US" sz="2000" b="1" dirty="0">
                <a:latin typeface="+mn-ea"/>
                <a:ea typeface="ＭＳ Ｐゴシック" pitchFamily="50" charset="-128"/>
              </a:rPr>
              <a:t>　　　</a:t>
            </a:r>
            <a:r>
              <a:rPr lang="ja-JP" altLang="en-US" sz="2000" b="1" u="sng" dirty="0">
                <a:solidFill>
                  <a:srgbClr val="FF0000"/>
                </a:solidFill>
                <a:latin typeface="+mn-ea"/>
                <a:ea typeface="ＭＳ Ｐゴシック" pitchFamily="50" charset="-128"/>
              </a:rPr>
              <a:t>就任前の事案であっても解決していない事案は該当</a:t>
            </a:r>
            <a:r>
              <a:rPr lang="ja-JP" altLang="en-US" sz="2000" b="1" dirty="0">
                <a:latin typeface="+mn-ea"/>
                <a:ea typeface="ＭＳ Ｐゴシック" pitchFamily="50" charset="-128"/>
              </a:rPr>
              <a:t>する。</a:t>
            </a:r>
            <a:endParaRPr lang="en-US" altLang="ja-JP" sz="2000" b="1" dirty="0">
              <a:latin typeface="+mn-ea"/>
              <a:ea typeface="ＭＳ Ｐゴシック" pitchFamily="50" charset="-128"/>
            </a:endParaRPr>
          </a:p>
        </p:txBody>
      </p:sp>
      <p:sp>
        <p:nvSpPr>
          <p:cNvPr id="6" name="テキスト ボックス 5"/>
          <p:cNvSpPr txBox="1"/>
          <p:nvPr/>
        </p:nvSpPr>
        <p:spPr>
          <a:xfrm>
            <a:off x="25400" y="90488"/>
            <a:ext cx="9144000" cy="523875"/>
          </a:xfrm>
          <a:prstGeom prst="rect">
            <a:avLst/>
          </a:prstGeom>
          <a:noFill/>
        </p:spPr>
        <p:txBody>
          <a:bodyPr>
            <a:spAutoFit/>
          </a:bodyPr>
          <a:lstStyle/>
          <a:p>
            <a:pPr marL="457200" indent="-457200" algn="ctr" fontAlgn="auto">
              <a:spcBef>
                <a:spcPct val="20000"/>
              </a:spcBef>
              <a:spcAft>
                <a:spcPts val="0"/>
              </a:spcAft>
              <a:defRPr/>
            </a:pPr>
            <a:r>
              <a:rPr lang="ja-JP" altLang="en-US" sz="2800" b="1" u="sng" dirty="0">
                <a:latin typeface="+mn-ea"/>
                <a:ea typeface="+mn-ea"/>
              </a:rPr>
              <a:t>　推薦に向けた栄典環境の調査</a:t>
            </a:r>
            <a:endParaRPr lang="en-US" altLang="ja-JP" sz="2800" b="1" dirty="0">
              <a:latin typeface="+mn-ea"/>
              <a:ea typeface="+mn-ea"/>
            </a:endParaRPr>
          </a:p>
        </p:txBody>
      </p:sp>
      <p:sp>
        <p:nvSpPr>
          <p:cNvPr id="18" name="角丸四角形 17"/>
          <p:cNvSpPr/>
          <p:nvPr/>
        </p:nvSpPr>
        <p:spPr>
          <a:xfrm>
            <a:off x="7413584" y="116632"/>
            <a:ext cx="1622912" cy="457026"/>
          </a:xfrm>
          <a:prstGeom prst="round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共通</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pPr>
              <a:defRPr/>
            </a:pPr>
            <a:fld id="{99E1BE80-D902-4937-8906-9114B787EA01}" type="slidenum">
              <a:rPr lang="ja-JP" altLang="en-US" smtClean="0"/>
              <a:pPr>
                <a:defRPr/>
              </a:pPr>
              <a:t>2</a:t>
            </a:fld>
            <a:endParaRPr lang="ja-JP" alt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74556" y="0"/>
            <a:ext cx="6336704" cy="65822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480814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pPr>
              <a:defRPr/>
            </a:pPr>
            <a:fld id="{A4A29AC6-B9A9-4A43-8E0D-60F0937D4E90}" type="slidenum">
              <a:rPr lang="ja-JP" altLang="en-US" smtClean="0"/>
              <a:pPr>
                <a:defRPr/>
              </a:pPr>
              <a:t>29</a:t>
            </a:fld>
            <a:endParaRPr lang="ja-JP" altLang="en-US" dirty="0"/>
          </a:p>
        </p:txBody>
      </p:sp>
      <p:sp>
        <p:nvSpPr>
          <p:cNvPr id="7" name="テキスト ボックス 6"/>
          <p:cNvSpPr txBox="1"/>
          <p:nvPr/>
        </p:nvSpPr>
        <p:spPr>
          <a:xfrm>
            <a:off x="41275" y="765175"/>
            <a:ext cx="9144000" cy="5662613"/>
          </a:xfrm>
          <a:prstGeom prst="rect">
            <a:avLst/>
          </a:prstGeom>
          <a:noFill/>
        </p:spPr>
        <p:txBody>
          <a:bodyPr>
            <a:spAutoFit/>
          </a:bodyPr>
          <a:lstStyle/>
          <a:p>
            <a:pPr marL="457200" indent="-457200" fontAlgn="auto">
              <a:spcBef>
                <a:spcPct val="20000"/>
              </a:spcBef>
              <a:spcAft>
                <a:spcPts val="0"/>
              </a:spcAft>
              <a:defRPr/>
            </a:pPr>
            <a:r>
              <a:rPr lang="ja-JP" altLang="en-US" sz="2600" b="1" dirty="0">
                <a:latin typeface="+mn-ea"/>
                <a:ea typeface="ＭＳ Ｐゴシック" pitchFamily="50" charset="-128"/>
              </a:rPr>
              <a:t>３．栄典を授与することが</a:t>
            </a:r>
            <a:r>
              <a:rPr lang="ja-JP" altLang="en-US" sz="2600" b="1" u="sng" dirty="0">
                <a:solidFill>
                  <a:srgbClr val="FF0000"/>
                </a:solidFill>
                <a:latin typeface="+mn-ea"/>
                <a:ea typeface="ＭＳ Ｐゴシック" pitchFamily="50" charset="-128"/>
              </a:rPr>
              <a:t>不適当な事案例</a:t>
            </a:r>
            <a:endParaRPr lang="en-US" altLang="ja-JP" sz="2600" b="1" u="sng" dirty="0">
              <a:solidFill>
                <a:srgbClr val="FF0000"/>
              </a:solidFill>
              <a:latin typeface="+mn-ea"/>
              <a:ea typeface="ＭＳ Ｐゴシック" pitchFamily="50" charset="-128"/>
            </a:endParaRPr>
          </a:p>
          <a:p>
            <a:pPr marL="457200" indent="-457200" fontAlgn="auto">
              <a:spcBef>
                <a:spcPct val="20000"/>
              </a:spcBef>
              <a:spcAft>
                <a:spcPts val="0"/>
              </a:spcAft>
              <a:defRPr/>
            </a:pPr>
            <a:r>
              <a:rPr lang="ja-JP" altLang="en-US" sz="2000" b="1" dirty="0">
                <a:latin typeface="+mn-ea"/>
                <a:ea typeface="ＭＳ Ｐゴシック" pitchFamily="50" charset="-128"/>
              </a:rPr>
              <a:t>　　①刑罰を受けた場合（道路交通法の罰金刑を含む）。</a:t>
            </a:r>
            <a:endParaRPr lang="en-US" altLang="ja-JP" sz="2000" b="1" dirty="0">
              <a:latin typeface="+mn-ea"/>
              <a:ea typeface="ＭＳ Ｐゴシック" pitchFamily="50" charset="-128"/>
            </a:endParaRPr>
          </a:p>
          <a:p>
            <a:pPr marL="457200" indent="-457200" fontAlgn="auto">
              <a:spcBef>
                <a:spcPct val="20000"/>
              </a:spcBef>
              <a:spcAft>
                <a:spcPts val="0"/>
              </a:spcAft>
              <a:defRPr/>
            </a:pPr>
            <a:r>
              <a:rPr lang="ja-JP" altLang="en-US" sz="2000" b="1" dirty="0">
                <a:latin typeface="+mn-ea"/>
                <a:ea typeface="ＭＳ Ｐゴシック" pitchFamily="50" charset="-128"/>
              </a:rPr>
              <a:t>　　②警察等の取り調べを受けた場合。</a:t>
            </a:r>
            <a:endParaRPr lang="en-US" altLang="ja-JP" sz="2000" b="1" dirty="0">
              <a:latin typeface="+mn-ea"/>
              <a:ea typeface="ＭＳ Ｐゴシック" pitchFamily="50" charset="-128"/>
            </a:endParaRPr>
          </a:p>
          <a:p>
            <a:pPr marL="457200" indent="-457200" fontAlgn="auto">
              <a:spcBef>
                <a:spcPct val="20000"/>
              </a:spcBef>
              <a:spcAft>
                <a:spcPts val="0"/>
              </a:spcAft>
              <a:defRPr/>
            </a:pPr>
            <a:r>
              <a:rPr lang="ja-JP" altLang="en-US" sz="2000" b="1" dirty="0">
                <a:latin typeface="+mn-ea"/>
                <a:ea typeface="ＭＳ Ｐゴシック" pitchFamily="50" charset="-128"/>
              </a:rPr>
              <a:t>　　③所得税法、法人税法等に基づく</a:t>
            </a:r>
            <a:r>
              <a:rPr lang="ja-JP" altLang="en-US" sz="2000" b="1" u="sng" dirty="0">
                <a:solidFill>
                  <a:srgbClr val="FF0000"/>
                </a:solidFill>
                <a:latin typeface="+mn-ea"/>
                <a:ea typeface="ＭＳ Ｐゴシック" pitchFamily="50" charset="-128"/>
              </a:rPr>
              <a:t>重加算税を賦課</a:t>
            </a:r>
            <a:r>
              <a:rPr lang="ja-JP" altLang="en-US" sz="2000" b="1" dirty="0">
                <a:latin typeface="+mn-ea"/>
                <a:ea typeface="ＭＳ Ｐゴシック" pitchFamily="50" charset="-128"/>
              </a:rPr>
              <a:t>された場合。</a:t>
            </a:r>
            <a:endParaRPr lang="en-US" altLang="ja-JP" sz="2000" b="1" dirty="0">
              <a:latin typeface="+mn-ea"/>
              <a:ea typeface="ＭＳ Ｐゴシック" pitchFamily="50" charset="-128"/>
            </a:endParaRPr>
          </a:p>
          <a:p>
            <a:pPr marL="457200" indent="-457200" fontAlgn="auto">
              <a:spcBef>
                <a:spcPct val="20000"/>
              </a:spcBef>
              <a:spcAft>
                <a:spcPts val="0"/>
              </a:spcAft>
              <a:defRPr/>
            </a:pPr>
            <a:r>
              <a:rPr lang="ja-JP" altLang="en-US" sz="2000" b="1" dirty="0">
                <a:latin typeface="+mn-ea"/>
                <a:ea typeface="ＭＳ Ｐゴシック" pitchFamily="50" charset="-128"/>
              </a:rPr>
              <a:t>　　④</a:t>
            </a:r>
            <a:r>
              <a:rPr lang="ja-JP" altLang="en-US" sz="2000" b="1" u="sng" dirty="0">
                <a:solidFill>
                  <a:srgbClr val="FF0000"/>
                </a:solidFill>
                <a:latin typeface="+mn-ea"/>
                <a:ea typeface="ＭＳ Ｐゴシック" pitchFamily="50" charset="-128"/>
              </a:rPr>
              <a:t>独禁法</a:t>
            </a:r>
            <a:r>
              <a:rPr lang="ja-JP" altLang="en-US" sz="2000" b="1" dirty="0">
                <a:latin typeface="+mn-ea"/>
                <a:ea typeface="ＭＳ Ｐゴシック" pitchFamily="50" charset="-128"/>
              </a:rPr>
              <a:t>に基づく調査、審決、課徴金納付命令、排除措置命令等を受けた場合。</a:t>
            </a:r>
            <a:endParaRPr lang="en-US" altLang="ja-JP" sz="2000" b="1" dirty="0">
              <a:latin typeface="+mn-ea"/>
              <a:ea typeface="ＭＳ Ｐゴシック" pitchFamily="50" charset="-128"/>
            </a:endParaRPr>
          </a:p>
          <a:p>
            <a:pPr marL="457200" indent="-457200" fontAlgn="auto">
              <a:spcBef>
                <a:spcPct val="20000"/>
              </a:spcBef>
              <a:spcAft>
                <a:spcPts val="0"/>
              </a:spcAft>
              <a:defRPr/>
            </a:pPr>
            <a:r>
              <a:rPr lang="ja-JP" altLang="en-US" sz="2000" b="1" dirty="0">
                <a:latin typeface="+mn-ea"/>
                <a:ea typeface="ＭＳ Ｐゴシック" pitchFamily="50" charset="-128"/>
              </a:rPr>
              <a:t>　　⑤許認可取消、営業停止等の</a:t>
            </a:r>
            <a:r>
              <a:rPr lang="ja-JP" altLang="en-US" sz="2000" b="1" u="sng" dirty="0">
                <a:latin typeface="+mn-ea"/>
                <a:ea typeface="ＭＳ Ｐゴシック" pitchFamily="50" charset="-128"/>
              </a:rPr>
              <a:t>行政処分</a:t>
            </a:r>
            <a:r>
              <a:rPr lang="ja-JP" altLang="en-US" sz="2000" b="1" dirty="0">
                <a:latin typeface="+mn-ea"/>
                <a:ea typeface="ＭＳ Ｐゴシック" pitchFamily="50" charset="-128"/>
              </a:rPr>
              <a:t>を受けた場合。</a:t>
            </a:r>
            <a:endParaRPr lang="en-US" altLang="ja-JP" sz="2000" b="1" dirty="0">
              <a:latin typeface="+mn-ea"/>
              <a:ea typeface="ＭＳ Ｐゴシック" pitchFamily="50" charset="-128"/>
            </a:endParaRPr>
          </a:p>
          <a:p>
            <a:pPr marL="457200" indent="-457200" fontAlgn="auto">
              <a:spcBef>
                <a:spcPct val="20000"/>
              </a:spcBef>
              <a:spcAft>
                <a:spcPts val="0"/>
              </a:spcAft>
              <a:defRPr/>
            </a:pPr>
            <a:r>
              <a:rPr lang="ja-JP" altLang="en-US" sz="2000" b="1" dirty="0">
                <a:latin typeface="+mn-ea"/>
                <a:ea typeface="ＭＳ Ｐゴシック" pitchFamily="50" charset="-128"/>
              </a:rPr>
              <a:t>　　⑥</a:t>
            </a:r>
            <a:r>
              <a:rPr lang="ja-JP" altLang="en-US" sz="2000" b="1" u="sng" dirty="0">
                <a:solidFill>
                  <a:srgbClr val="FF0000"/>
                </a:solidFill>
                <a:latin typeface="+mn-ea"/>
                <a:ea typeface="ＭＳ Ｐゴシック" pitchFamily="50" charset="-128"/>
              </a:rPr>
              <a:t>訴訟が継続中</a:t>
            </a:r>
            <a:r>
              <a:rPr lang="ja-JP" altLang="en-US" sz="2000" b="1" dirty="0">
                <a:latin typeface="+mn-ea"/>
                <a:ea typeface="ＭＳ Ｐゴシック" pitchFamily="50" charset="-128"/>
              </a:rPr>
              <a:t>である場合。</a:t>
            </a:r>
            <a:endParaRPr lang="en-US" altLang="ja-JP" sz="2000" b="1" dirty="0">
              <a:latin typeface="+mn-ea"/>
              <a:ea typeface="ＭＳ Ｐゴシック" pitchFamily="50" charset="-128"/>
            </a:endParaRPr>
          </a:p>
          <a:p>
            <a:pPr marL="457200" indent="-457200" fontAlgn="auto">
              <a:spcBef>
                <a:spcPct val="20000"/>
              </a:spcBef>
              <a:spcAft>
                <a:spcPts val="0"/>
              </a:spcAft>
              <a:defRPr/>
            </a:pPr>
            <a:r>
              <a:rPr lang="ja-JP" altLang="en-US" sz="2000" b="1" dirty="0">
                <a:latin typeface="+mn-ea"/>
                <a:ea typeface="ＭＳ Ｐゴシック" pitchFamily="50" charset="-128"/>
              </a:rPr>
              <a:t>　　⑦</a:t>
            </a:r>
            <a:r>
              <a:rPr lang="ja-JP" altLang="en-US" sz="2000" b="1" u="sng" dirty="0">
                <a:solidFill>
                  <a:srgbClr val="FF0000"/>
                </a:solidFill>
                <a:latin typeface="+mn-ea"/>
                <a:ea typeface="ＭＳ Ｐゴシック" pitchFamily="50" charset="-128"/>
              </a:rPr>
              <a:t>不祥事等について報道</a:t>
            </a:r>
            <a:r>
              <a:rPr lang="ja-JP" altLang="en-US" sz="2000" b="1" dirty="0">
                <a:latin typeface="+mn-ea"/>
                <a:ea typeface="ＭＳ Ｐゴシック" pitchFamily="50" charset="-128"/>
              </a:rPr>
              <a:t>があった場合。</a:t>
            </a:r>
            <a:endParaRPr lang="en-US" altLang="ja-JP" sz="2000" b="1" dirty="0">
              <a:latin typeface="+mn-ea"/>
              <a:ea typeface="ＭＳ Ｐゴシック" pitchFamily="50" charset="-128"/>
            </a:endParaRPr>
          </a:p>
          <a:p>
            <a:pPr marL="457200" indent="-457200" fontAlgn="auto">
              <a:spcBef>
                <a:spcPct val="20000"/>
              </a:spcBef>
              <a:spcAft>
                <a:spcPts val="0"/>
              </a:spcAft>
              <a:defRPr/>
            </a:pPr>
            <a:r>
              <a:rPr lang="ja-JP" altLang="en-US" sz="2000" b="1" dirty="0">
                <a:latin typeface="+mn-ea"/>
                <a:ea typeface="ＭＳ Ｐゴシック" pitchFamily="50" charset="-128"/>
              </a:rPr>
              <a:t>　　⑧</a:t>
            </a:r>
            <a:r>
              <a:rPr lang="ja-JP" altLang="en-US" sz="2000" b="1" u="sng" dirty="0">
                <a:solidFill>
                  <a:srgbClr val="FF0000"/>
                </a:solidFill>
                <a:latin typeface="+mn-ea"/>
                <a:ea typeface="ＭＳ Ｐゴシック" pitchFamily="50" charset="-128"/>
              </a:rPr>
              <a:t>事故を起こした</a:t>
            </a:r>
            <a:r>
              <a:rPr lang="ja-JP" altLang="en-US" sz="2000" b="1" dirty="0">
                <a:latin typeface="+mn-ea"/>
                <a:ea typeface="ＭＳ Ｐゴシック" pitchFamily="50" charset="-128"/>
              </a:rPr>
              <a:t>場合。</a:t>
            </a:r>
            <a:endParaRPr lang="en-US" altLang="ja-JP" sz="2000" b="1" dirty="0">
              <a:latin typeface="+mn-ea"/>
              <a:ea typeface="ＭＳ Ｐゴシック" pitchFamily="50" charset="-128"/>
            </a:endParaRPr>
          </a:p>
          <a:p>
            <a:pPr marL="457200" indent="-457200" fontAlgn="auto">
              <a:spcBef>
                <a:spcPct val="20000"/>
              </a:spcBef>
              <a:spcAft>
                <a:spcPts val="0"/>
              </a:spcAft>
              <a:defRPr/>
            </a:pPr>
            <a:r>
              <a:rPr lang="ja-JP" altLang="en-US" sz="2000" b="1" dirty="0">
                <a:latin typeface="+mn-ea"/>
                <a:ea typeface="ＭＳ Ｐゴシック" pitchFamily="50" charset="-128"/>
              </a:rPr>
              <a:t>　　⑨懲戒処分を受けた場合。</a:t>
            </a:r>
            <a:endParaRPr lang="en-US" altLang="ja-JP" sz="2000" b="1" dirty="0">
              <a:latin typeface="+mn-ea"/>
              <a:ea typeface="ＭＳ Ｐゴシック" pitchFamily="50" charset="-128"/>
            </a:endParaRPr>
          </a:p>
          <a:p>
            <a:pPr marL="457200" indent="-457200" fontAlgn="auto">
              <a:spcBef>
                <a:spcPct val="20000"/>
              </a:spcBef>
              <a:spcAft>
                <a:spcPts val="0"/>
              </a:spcAft>
              <a:defRPr/>
            </a:pPr>
            <a:r>
              <a:rPr lang="ja-JP" altLang="en-US" sz="2000" b="1" dirty="0">
                <a:latin typeface="+mn-ea"/>
                <a:ea typeface="ＭＳ Ｐゴシック" pitchFamily="50" charset="-128"/>
              </a:rPr>
              <a:t>　　⑩法人等の経営状況に問題がある場合。</a:t>
            </a:r>
            <a:endParaRPr lang="en-US" altLang="ja-JP" sz="2000" b="1" dirty="0">
              <a:latin typeface="+mn-ea"/>
              <a:ea typeface="ＭＳ Ｐゴシック" pitchFamily="50" charset="-128"/>
            </a:endParaRPr>
          </a:p>
          <a:p>
            <a:pPr marL="457200" indent="-457200" fontAlgn="auto">
              <a:spcBef>
                <a:spcPct val="20000"/>
              </a:spcBef>
              <a:spcAft>
                <a:spcPts val="0"/>
              </a:spcAft>
              <a:defRPr/>
            </a:pPr>
            <a:r>
              <a:rPr lang="ja-JP" altLang="en-US" sz="2000" b="1" dirty="0">
                <a:latin typeface="+mn-ea"/>
                <a:ea typeface="ＭＳ Ｐゴシック" pitchFamily="50" charset="-128"/>
              </a:rPr>
              <a:t>　　⑪暴力団等と関係が疑われる場合。</a:t>
            </a:r>
            <a:endParaRPr lang="en-US" altLang="ja-JP" sz="2000" b="1" dirty="0">
              <a:latin typeface="+mn-ea"/>
              <a:ea typeface="ＭＳ Ｐゴシック" pitchFamily="50" charset="-128"/>
            </a:endParaRPr>
          </a:p>
          <a:p>
            <a:pPr marL="457200" indent="-457200" fontAlgn="auto">
              <a:spcBef>
                <a:spcPct val="20000"/>
              </a:spcBef>
              <a:spcAft>
                <a:spcPts val="0"/>
              </a:spcAft>
              <a:defRPr/>
            </a:pPr>
            <a:r>
              <a:rPr lang="ja-JP" altLang="en-US" sz="2000" b="1" dirty="0">
                <a:latin typeface="+mn-ea"/>
                <a:ea typeface="ＭＳ Ｐゴシック" pitchFamily="50" charset="-128"/>
              </a:rPr>
              <a:t>　　⑫その他栄典の受章環境について検討が必要と思われる場合。</a:t>
            </a:r>
            <a:endParaRPr lang="en-US" altLang="ja-JP" sz="2000" b="1" dirty="0">
              <a:latin typeface="+mn-ea"/>
              <a:ea typeface="ＭＳ Ｐゴシック" pitchFamily="50" charset="-128"/>
            </a:endParaRPr>
          </a:p>
          <a:p>
            <a:pPr marL="457200" indent="-457200" fontAlgn="auto">
              <a:spcBef>
                <a:spcPct val="20000"/>
              </a:spcBef>
              <a:spcAft>
                <a:spcPts val="0"/>
              </a:spcAft>
              <a:defRPr/>
            </a:pPr>
            <a:r>
              <a:rPr lang="ja-JP" altLang="en-US" sz="2000" b="1" dirty="0">
                <a:latin typeface="+mn-ea"/>
                <a:ea typeface="ＭＳ Ｐゴシック" pitchFamily="50" charset="-128"/>
              </a:rPr>
              <a:t>　　　（公正取引委員会の立入調査や勧告（下請法違反など）を受けた場合や補助</a:t>
            </a:r>
            <a:endParaRPr lang="en-US" altLang="ja-JP" sz="2000" b="1" dirty="0">
              <a:latin typeface="+mn-ea"/>
              <a:ea typeface="ＭＳ Ｐゴシック" pitchFamily="50" charset="-128"/>
            </a:endParaRPr>
          </a:p>
          <a:p>
            <a:pPr marL="457200" indent="-457200" fontAlgn="auto">
              <a:spcBef>
                <a:spcPct val="20000"/>
              </a:spcBef>
              <a:spcAft>
                <a:spcPts val="0"/>
              </a:spcAft>
              <a:defRPr/>
            </a:pPr>
            <a:r>
              <a:rPr lang="ja-JP" altLang="en-US" sz="2000" b="1" dirty="0">
                <a:latin typeface="+mn-ea"/>
                <a:ea typeface="ＭＳ Ｐゴシック" pitchFamily="50" charset="-128"/>
              </a:rPr>
              <a:t>　　　 金適正化法違反の場合など）</a:t>
            </a:r>
            <a:endParaRPr lang="en-US" altLang="ja-JP" sz="2000" b="1" dirty="0">
              <a:latin typeface="+mn-ea"/>
              <a:ea typeface="ＭＳ Ｐゴシック" pitchFamily="50" charset="-128"/>
            </a:endParaRPr>
          </a:p>
        </p:txBody>
      </p:sp>
      <p:sp>
        <p:nvSpPr>
          <p:cNvPr id="6" name="テキスト ボックス 5"/>
          <p:cNvSpPr txBox="1"/>
          <p:nvPr/>
        </p:nvSpPr>
        <p:spPr>
          <a:xfrm>
            <a:off x="25400" y="90488"/>
            <a:ext cx="9144000" cy="523875"/>
          </a:xfrm>
          <a:prstGeom prst="rect">
            <a:avLst/>
          </a:prstGeom>
          <a:noFill/>
        </p:spPr>
        <p:txBody>
          <a:bodyPr>
            <a:spAutoFit/>
          </a:bodyPr>
          <a:lstStyle/>
          <a:p>
            <a:pPr marL="457200" indent="-457200" algn="ctr" fontAlgn="auto">
              <a:spcBef>
                <a:spcPct val="20000"/>
              </a:spcBef>
              <a:spcAft>
                <a:spcPts val="0"/>
              </a:spcAft>
              <a:defRPr/>
            </a:pPr>
            <a:r>
              <a:rPr lang="ja-JP" altLang="en-US" sz="2800" b="1" u="sng" dirty="0">
                <a:latin typeface="+mn-ea"/>
                <a:ea typeface="+mn-ea"/>
              </a:rPr>
              <a:t>　推薦に向けた栄典環境の調査</a:t>
            </a:r>
            <a:endParaRPr lang="en-US" altLang="ja-JP" sz="2800" b="1" dirty="0">
              <a:latin typeface="+mn-ea"/>
              <a:ea typeface="+mn-ea"/>
            </a:endParaRPr>
          </a:p>
        </p:txBody>
      </p:sp>
      <p:sp>
        <p:nvSpPr>
          <p:cNvPr id="8" name="角丸四角形 7"/>
          <p:cNvSpPr/>
          <p:nvPr/>
        </p:nvSpPr>
        <p:spPr>
          <a:xfrm>
            <a:off x="7413584" y="116632"/>
            <a:ext cx="1622912" cy="457026"/>
          </a:xfrm>
          <a:prstGeom prst="round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共通</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pPr>
              <a:defRPr/>
            </a:pPr>
            <a:fld id="{E98F13F1-A1F4-4211-B55B-69ACC450BA25}" type="slidenum">
              <a:rPr lang="ja-JP" altLang="en-US" smtClean="0"/>
              <a:pPr>
                <a:defRPr/>
              </a:pPr>
              <a:t>30</a:t>
            </a:fld>
            <a:endParaRPr lang="ja-JP" altLang="en-US" dirty="0"/>
          </a:p>
        </p:txBody>
      </p:sp>
      <p:sp>
        <p:nvSpPr>
          <p:cNvPr id="7" name="テキスト ボックス 6"/>
          <p:cNvSpPr txBox="1"/>
          <p:nvPr/>
        </p:nvSpPr>
        <p:spPr>
          <a:xfrm>
            <a:off x="0" y="1125538"/>
            <a:ext cx="9612560" cy="4567404"/>
          </a:xfrm>
          <a:prstGeom prst="rect">
            <a:avLst/>
          </a:prstGeom>
          <a:noFill/>
        </p:spPr>
        <p:txBody>
          <a:bodyPr wrap="square">
            <a:spAutoFit/>
          </a:bodyPr>
          <a:lstStyle/>
          <a:p>
            <a:pPr marL="457200" indent="-457200">
              <a:spcBef>
                <a:spcPct val="20000"/>
              </a:spcBef>
              <a:defRPr/>
            </a:pPr>
            <a:r>
              <a:rPr lang="ja-JP" altLang="en-US" sz="2200" b="1" dirty="0">
                <a:latin typeface="+mn-ea"/>
                <a:ea typeface="ＭＳ Ｐゴシック" pitchFamily="50" charset="-128"/>
              </a:rPr>
              <a:t>１．令和</a:t>
            </a:r>
            <a:r>
              <a:rPr lang="ja-JP" altLang="en-US" sz="2200" b="1" dirty="0">
                <a:ea typeface="ＭＳ Ｐゴシック" pitchFamily="50" charset="-128"/>
              </a:rPr>
              <a:t>〇年春の科学技術に関する褒章受章候補者の推薦（文科省経由）</a:t>
            </a:r>
            <a:endParaRPr lang="en-US" altLang="ja-JP" sz="2200" b="1" dirty="0">
              <a:ea typeface="ＭＳ Ｐゴシック" pitchFamily="50" charset="-128"/>
            </a:endParaRPr>
          </a:p>
          <a:p>
            <a:pPr marL="457200" indent="-457200">
              <a:spcBef>
                <a:spcPct val="20000"/>
              </a:spcBef>
              <a:defRPr/>
            </a:pPr>
            <a:r>
              <a:rPr lang="ja-JP" altLang="en-US" sz="2000" b="1" dirty="0">
                <a:latin typeface="+mn-ea"/>
                <a:ea typeface="ＭＳ Ｐゴシック" pitchFamily="50" charset="-128"/>
              </a:rPr>
              <a:t>　　</a:t>
            </a:r>
            <a:r>
              <a:rPr lang="ja-JP" altLang="en-US" sz="2000" dirty="0">
                <a:latin typeface="+mn-ea"/>
                <a:ea typeface="ＭＳ Ｐゴシック" pitchFamily="50" charset="-128"/>
              </a:rPr>
              <a:t>①春の褒章（発注：２月下旬、提出期限：５月中旬）</a:t>
            </a:r>
            <a:endParaRPr lang="en-US" altLang="ja-JP" sz="2000" dirty="0">
              <a:latin typeface="+mn-ea"/>
              <a:ea typeface="ＭＳ Ｐゴシック" pitchFamily="50" charset="-128"/>
            </a:endParaRPr>
          </a:p>
          <a:p>
            <a:pPr marL="457200" indent="-457200">
              <a:spcBef>
                <a:spcPct val="20000"/>
              </a:spcBef>
              <a:defRPr/>
            </a:pPr>
            <a:r>
              <a:rPr lang="ja-JP" altLang="en-US" sz="2000" b="1" dirty="0">
                <a:latin typeface="+mn-ea"/>
                <a:ea typeface="ＭＳ Ｐゴシック" pitchFamily="50" charset="-128"/>
              </a:rPr>
              <a:t>　　</a:t>
            </a:r>
            <a:endParaRPr lang="en-US" altLang="ja-JP" sz="2000" b="1" dirty="0">
              <a:latin typeface="+mn-ea"/>
              <a:ea typeface="ＭＳ Ｐゴシック" pitchFamily="50" charset="-128"/>
            </a:endParaRPr>
          </a:p>
          <a:p>
            <a:pPr marL="457200" indent="-457200">
              <a:spcBef>
                <a:spcPct val="20000"/>
              </a:spcBef>
              <a:defRPr/>
            </a:pPr>
            <a:r>
              <a:rPr lang="ja-JP" altLang="en-US" sz="2200" b="1" dirty="0">
                <a:latin typeface="+mn-ea"/>
                <a:ea typeface="ＭＳ Ｐゴシック" pitchFamily="50" charset="-128"/>
              </a:rPr>
              <a:t>２．令和〇春・秋の外国人叙勲の推薦（外務省経由）</a:t>
            </a:r>
            <a:endParaRPr lang="en-US" altLang="ja-JP" sz="2200" b="1" dirty="0">
              <a:latin typeface="+mn-ea"/>
              <a:ea typeface="ＭＳ Ｐゴシック" pitchFamily="50" charset="-128"/>
            </a:endParaRPr>
          </a:p>
          <a:p>
            <a:pPr marL="457200" indent="-457200">
              <a:spcBef>
                <a:spcPct val="20000"/>
              </a:spcBef>
              <a:defRPr/>
            </a:pPr>
            <a:r>
              <a:rPr lang="ja-JP" altLang="en-US" sz="2000" b="1" dirty="0">
                <a:latin typeface="+mn-ea"/>
                <a:ea typeface="ＭＳ Ｐゴシック" pitchFamily="50" charset="-128"/>
              </a:rPr>
              <a:t>　　</a:t>
            </a:r>
            <a:r>
              <a:rPr lang="ja-JP" altLang="en-US" sz="2000" dirty="0">
                <a:latin typeface="+mn-ea"/>
                <a:ea typeface="ＭＳ Ｐゴシック" pitchFamily="50" charset="-128"/>
              </a:rPr>
              <a:t>①春の叙勲（発注：９月下旬、事前登録：１０月上旬、推薦依頼：１１月上旬）</a:t>
            </a:r>
            <a:endParaRPr lang="en-US" altLang="ja-JP" sz="2000" dirty="0">
              <a:latin typeface="+mn-ea"/>
              <a:ea typeface="ＭＳ Ｐゴシック" pitchFamily="50" charset="-128"/>
            </a:endParaRPr>
          </a:p>
          <a:p>
            <a:pPr marL="457200" indent="-457200">
              <a:spcBef>
                <a:spcPct val="20000"/>
              </a:spcBef>
              <a:defRPr/>
            </a:pPr>
            <a:r>
              <a:rPr lang="ja-JP" altLang="en-US" sz="2000" dirty="0">
                <a:latin typeface="+mn-ea"/>
                <a:ea typeface="ＭＳ Ｐゴシック" pitchFamily="50" charset="-128"/>
              </a:rPr>
              <a:t>　　②秋の叙勲（発注：３月上旬、事前登録：４月上旬、推薦依頼：５月中旬）</a:t>
            </a:r>
            <a:endParaRPr lang="en-US" altLang="ja-JP" sz="2000" dirty="0">
              <a:latin typeface="+mn-ea"/>
              <a:ea typeface="ＭＳ Ｐゴシック" pitchFamily="50" charset="-128"/>
            </a:endParaRPr>
          </a:p>
          <a:p>
            <a:pPr marL="457200" indent="-457200">
              <a:spcBef>
                <a:spcPct val="20000"/>
              </a:spcBef>
              <a:defRPr/>
            </a:pPr>
            <a:r>
              <a:rPr lang="ja-JP" altLang="en-US" sz="2000" dirty="0">
                <a:latin typeface="+mn-ea"/>
                <a:ea typeface="ＭＳ Ｐゴシック" pitchFamily="50" charset="-128"/>
              </a:rPr>
              <a:t>　　</a:t>
            </a:r>
            <a:r>
              <a:rPr lang="en-US" altLang="ja-JP" sz="2000" dirty="0">
                <a:latin typeface="+mn-ea"/>
                <a:ea typeface="ＭＳ Ｐゴシック" pitchFamily="50" charset="-128"/>
              </a:rPr>
              <a:t>※</a:t>
            </a:r>
            <a:r>
              <a:rPr lang="ja-JP" altLang="en-US" sz="2000" dirty="0">
                <a:latin typeface="+mn-ea"/>
                <a:ea typeface="ＭＳ Ｐゴシック" pitchFamily="50" charset="-128"/>
              </a:rPr>
              <a:t>ちなみに外国人褒章は、通常の推薦（経産省推薦）と同様。</a:t>
            </a:r>
            <a:endParaRPr lang="en-US" altLang="ja-JP" sz="2000" dirty="0">
              <a:latin typeface="+mn-ea"/>
              <a:ea typeface="ＭＳ Ｐゴシック" pitchFamily="50" charset="-128"/>
            </a:endParaRPr>
          </a:p>
          <a:p>
            <a:pPr marL="457200" indent="-457200">
              <a:spcBef>
                <a:spcPct val="20000"/>
              </a:spcBef>
              <a:defRPr/>
            </a:pPr>
            <a:endParaRPr lang="en-US" altLang="ja-JP" sz="2000" b="1" dirty="0">
              <a:latin typeface="+mn-ea"/>
              <a:ea typeface="ＭＳ Ｐゴシック" pitchFamily="50" charset="-128"/>
            </a:endParaRPr>
          </a:p>
          <a:p>
            <a:pPr marL="457200" indent="-457200">
              <a:spcBef>
                <a:spcPct val="20000"/>
              </a:spcBef>
              <a:defRPr/>
            </a:pPr>
            <a:r>
              <a:rPr lang="ja-JP" altLang="en-US" sz="2200" b="1" dirty="0">
                <a:latin typeface="+mn-ea"/>
                <a:ea typeface="ＭＳ Ｐゴシック" pitchFamily="50" charset="-128"/>
              </a:rPr>
              <a:t>３．科学技術分野の文部科学大臣表彰の推薦</a:t>
            </a:r>
            <a:endParaRPr lang="en-US" altLang="ja-JP" sz="2200" b="1" dirty="0">
              <a:latin typeface="+mn-ea"/>
              <a:ea typeface="ＭＳ Ｐゴシック" pitchFamily="50" charset="-128"/>
            </a:endParaRPr>
          </a:p>
          <a:p>
            <a:pPr marL="457200" indent="-457200">
              <a:spcBef>
                <a:spcPct val="20000"/>
              </a:spcBef>
              <a:defRPr/>
            </a:pPr>
            <a:r>
              <a:rPr lang="ja-JP" altLang="en-US" sz="2000" b="1" dirty="0">
                <a:latin typeface="+mn-ea"/>
                <a:ea typeface="ＭＳ Ｐゴシック" pitchFamily="50" charset="-128"/>
              </a:rPr>
              <a:t>　　</a:t>
            </a:r>
            <a:r>
              <a:rPr lang="ja-JP" altLang="en-US" sz="2000" dirty="0">
                <a:latin typeface="+mn-ea"/>
                <a:ea typeface="ＭＳ Ｐゴシック" pitchFamily="50" charset="-128"/>
              </a:rPr>
              <a:t>①科学技術賞及び若手科学者賞候補者（発注：６月上旬頃、提出期限：７月上旬）</a:t>
            </a:r>
            <a:endParaRPr lang="en-US" altLang="ja-JP" sz="2000" dirty="0">
              <a:latin typeface="+mn-ea"/>
              <a:ea typeface="ＭＳ Ｐゴシック" pitchFamily="50" charset="-128"/>
            </a:endParaRPr>
          </a:p>
          <a:p>
            <a:pPr marL="457200" indent="-457200">
              <a:spcBef>
                <a:spcPct val="20000"/>
              </a:spcBef>
              <a:defRPr/>
            </a:pPr>
            <a:r>
              <a:rPr lang="ja-JP" altLang="en-US" sz="2000" dirty="0">
                <a:latin typeface="+mn-ea"/>
                <a:ea typeface="ＭＳ Ｐゴシック" pitchFamily="50" charset="-128"/>
              </a:rPr>
              <a:t>　　②創意工夫功労者賞候補者（発注：６月上旬頃、提出期限：９月中旬）</a:t>
            </a:r>
            <a:endParaRPr lang="en-US" altLang="ja-JP" sz="2000" dirty="0">
              <a:latin typeface="+mn-ea"/>
              <a:ea typeface="ＭＳ Ｐゴシック" pitchFamily="50" charset="-128"/>
            </a:endParaRPr>
          </a:p>
          <a:p>
            <a:pPr marL="457200" indent="-457200">
              <a:spcBef>
                <a:spcPct val="20000"/>
              </a:spcBef>
              <a:defRPr/>
            </a:pPr>
            <a:endParaRPr lang="en-US" altLang="ja-JP" sz="2000" dirty="0">
              <a:latin typeface="+mn-ea"/>
              <a:ea typeface="ＭＳ Ｐゴシック" pitchFamily="50" charset="-128"/>
            </a:endParaRPr>
          </a:p>
        </p:txBody>
      </p:sp>
      <p:sp>
        <p:nvSpPr>
          <p:cNvPr id="6" name="テキスト ボックス 5"/>
          <p:cNvSpPr txBox="1"/>
          <p:nvPr/>
        </p:nvSpPr>
        <p:spPr>
          <a:xfrm>
            <a:off x="-22225" y="333375"/>
            <a:ext cx="9144000" cy="522288"/>
          </a:xfrm>
          <a:prstGeom prst="rect">
            <a:avLst/>
          </a:prstGeom>
          <a:noFill/>
        </p:spPr>
        <p:txBody>
          <a:bodyPr>
            <a:spAutoFit/>
          </a:bodyPr>
          <a:lstStyle/>
          <a:p>
            <a:pPr marL="457200" indent="-457200" algn="ctr" fontAlgn="auto">
              <a:spcBef>
                <a:spcPct val="20000"/>
              </a:spcBef>
              <a:spcAft>
                <a:spcPts val="0"/>
              </a:spcAft>
              <a:defRPr/>
            </a:pPr>
            <a:r>
              <a:rPr lang="ja-JP" altLang="en-US" sz="2800" b="1" u="sng" dirty="0">
                <a:latin typeface="+mn-ea"/>
                <a:ea typeface="+mn-ea"/>
              </a:rPr>
              <a:t>　その他の栄典・表彰について</a:t>
            </a:r>
            <a:endParaRPr lang="en-US" altLang="ja-JP" sz="2800" b="1" dirty="0">
              <a:latin typeface="+mn-ea"/>
              <a:ea typeface="+mn-ea"/>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pPr>
              <a:defRPr/>
            </a:pPr>
            <a:fld id="{3BC03B7B-7561-46AD-B9E3-E5B1F14A0826}" type="slidenum">
              <a:rPr lang="ja-JP" altLang="en-US" smtClean="0"/>
              <a:pPr>
                <a:defRPr/>
              </a:pPr>
              <a:t>31</a:t>
            </a:fld>
            <a:endParaRPr lang="ja-JP" altLang="en-US" dirty="0"/>
          </a:p>
        </p:txBody>
      </p:sp>
      <p:sp>
        <p:nvSpPr>
          <p:cNvPr id="8" name="テキスト ボックス 7"/>
          <p:cNvSpPr txBox="1"/>
          <p:nvPr/>
        </p:nvSpPr>
        <p:spPr>
          <a:xfrm>
            <a:off x="107505" y="844550"/>
            <a:ext cx="4320480" cy="5763116"/>
          </a:xfrm>
          <a:prstGeom prst="rect">
            <a:avLst/>
          </a:prstGeom>
          <a:noFill/>
          <a:ln w="6350">
            <a:solidFill>
              <a:schemeClr val="tx1"/>
            </a:solidFill>
          </a:ln>
        </p:spPr>
        <p:txBody>
          <a:bodyPr wrap="square">
            <a:spAutoFit/>
          </a:bodyPr>
          <a:lstStyle/>
          <a:p>
            <a:pPr latinLnBrk="1">
              <a:defRPr/>
            </a:pPr>
            <a:r>
              <a:rPr lang="ja-JP" altLang="en-US" sz="1400" b="1" dirty="0">
                <a:latin typeface="+mn-ea"/>
                <a:ea typeface="ＭＳ Ｐゴシック" pitchFamily="50" charset="-128"/>
              </a:rPr>
              <a:t>（１）叙勲</a:t>
            </a:r>
            <a:endParaRPr lang="en-US" altLang="ja-JP" sz="1400" b="1" dirty="0">
              <a:latin typeface="+mn-ea"/>
              <a:ea typeface="ＭＳ Ｐゴシック" pitchFamily="50" charset="-128"/>
            </a:endParaRPr>
          </a:p>
          <a:p>
            <a:pPr latinLnBrk="1">
              <a:defRPr/>
            </a:pPr>
            <a:endParaRPr lang="en-US" altLang="ja-JP" sz="1100" b="1" dirty="0">
              <a:latin typeface="+mn-ea"/>
              <a:ea typeface="ＭＳ Ｐゴシック" pitchFamily="50" charset="-128"/>
            </a:endParaRPr>
          </a:p>
          <a:p>
            <a:pPr latinLnBrk="1">
              <a:spcAft>
                <a:spcPts val="300"/>
              </a:spcAft>
              <a:defRPr/>
            </a:pPr>
            <a:r>
              <a:rPr lang="ja-JP" altLang="en-US" sz="1100" b="1" dirty="0">
                <a:latin typeface="+mn-ea"/>
                <a:ea typeface="ＭＳ Ｐゴシック" pitchFamily="50" charset="-128"/>
              </a:rPr>
              <a:t>①春の叙勲</a:t>
            </a:r>
            <a:endParaRPr lang="en-US" altLang="ja-JP" sz="1100" b="1"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７月上旬　　　　　　　</a:t>
            </a:r>
            <a:r>
              <a:rPr lang="ja-JP" altLang="ja-JP" sz="1100" dirty="0">
                <a:latin typeface="+mn-ea"/>
                <a:ea typeface="ＭＳ Ｐゴシック" pitchFamily="50" charset="-128"/>
              </a:rPr>
              <a:t>「</a:t>
            </a:r>
            <a:r>
              <a:rPr lang="ja-JP" altLang="en-US" sz="1100" dirty="0">
                <a:latin typeface="+mn-ea"/>
                <a:ea typeface="ＭＳ Ｐゴシック" pitchFamily="50" charset="-128"/>
              </a:rPr>
              <a:t>○</a:t>
            </a:r>
            <a:r>
              <a:rPr lang="ja-JP" altLang="ja-JP" sz="1100" dirty="0">
                <a:latin typeface="+mn-ea"/>
                <a:ea typeface="ＭＳ Ｐゴシック" pitchFamily="50" charset="-128"/>
              </a:rPr>
              <a:t>年</a:t>
            </a:r>
            <a:r>
              <a:rPr lang="ja-JP" altLang="en-US" sz="1100" dirty="0">
                <a:latin typeface="+mn-ea"/>
                <a:ea typeface="ＭＳ Ｐゴシック" pitchFamily="50" charset="-128"/>
              </a:rPr>
              <a:t>春</a:t>
            </a:r>
            <a:r>
              <a:rPr lang="ja-JP" altLang="ja-JP" sz="1100" dirty="0">
                <a:latin typeface="+mn-ea"/>
                <a:ea typeface="ＭＳ Ｐゴシック" pitchFamily="50" charset="-128"/>
              </a:rPr>
              <a:t>の叙勲候補者</a:t>
            </a:r>
            <a:r>
              <a:rPr lang="ja-JP" altLang="en-US" sz="1100" dirty="0">
                <a:latin typeface="+mn-ea"/>
                <a:ea typeface="ＭＳ Ｐゴシック" pitchFamily="50" charset="-128"/>
              </a:rPr>
              <a:t>の調査</a:t>
            </a:r>
            <a:r>
              <a:rPr lang="ja-JP" altLang="ja-JP" sz="1100" dirty="0">
                <a:latin typeface="+mn-ea"/>
                <a:ea typeface="ＭＳ Ｐゴシック" pitchFamily="50" charset="-128"/>
              </a:rPr>
              <a:t>」</a:t>
            </a:r>
            <a:r>
              <a:rPr lang="ja-JP" altLang="en-US" sz="1100" dirty="0">
                <a:latin typeface="+mn-ea"/>
                <a:ea typeface="ＭＳ Ｐゴシック" pitchFamily="50" charset="-128"/>
              </a:rPr>
              <a:t>依頼</a:t>
            </a:r>
            <a:endParaRPr lang="en-US"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８</a:t>
            </a:r>
            <a:r>
              <a:rPr lang="ja-JP" altLang="ja-JP" sz="1100" dirty="0">
                <a:latin typeface="+mn-ea"/>
                <a:ea typeface="ＭＳ Ｐゴシック" pitchFamily="50" charset="-128"/>
              </a:rPr>
              <a:t>月</a:t>
            </a:r>
            <a:r>
              <a:rPr lang="ja-JP" altLang="en-US" sz="1100" dirty="0">
                <a:latin typeface="+mn-ea"/>
                <a:ea typeface="ＭＳ Ｐゴシック" pitchFamily="50" charset="-128"/>
              </a:rPr>
              <a:t>上旬　　　　　　　候補者調査資料提出</a:t>
            </a:r>
            <a:r>
              <a:rPr lang="ja-JP" altLang="ja-JP" sz="1100" dirty="0">
                <a:latin typeface="+mn-ea"/>
                <a:ea typeface="ＭＳ Ｐゴシック" pitchFamily="50" charset="-128"/>
              </a:rPr>
              <a:t>締切</a:t>
            </a:r>
            <a:endParaRPr lang="en-US"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９月中旬　　　　　　　審査用資料提出締切</a:t>
            </a:r>
            <a:endParaRPr lang="en-US"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１１</a:t>
            </a:r>
            <a:r>
              <a:rPr lang="ja-JP" altLang="ja-JP" sz="1100" dirty="0">
                <a:latin typeface="+mn-ea"/>
                <a:ea typeface="ＭＳ Ｐゴシック" pitchFamily="50" charset="-128"/>
              </a:rPr>
              <a:t>月</a:t>
            </a:r>
            <a:r>
              <a:rPr lang="ja-JP" altLang="en-US" sz="1100" dirty="0">
                <a:latin typeface="+mn-ea"/>
                <a:ea typeface="ＭＳ Ｐゴシック" pitchFamily="50" charset="-128"/>
              </a:rPr>
              <a:t>上</a:t>
            </a:r>
            <a:r>
              <a:rPr lang="ja-JP" altLang="ja-JP" sz="1100" dirty="0">
                <a:latin typeface="+mn-ea"/>
                <a:ea typeface="ＭＳ Ｐゴシック" pitchFamily="50" charset="-128"/>
              </a:rPr>
              <a:t>旬</a:t>
            </a:r>
            <a:r>
              <a:rPr lang="ja-JP" altLang="en-US" sz="1100" dirty="0">
                <a:latin typeface="+mn-ea"/>
                <a:ea typeface="ＭＳ Ｐゴシック" pitchFamily="50" charset="-128"/>
              </a:rPr>
              <a:t>　　　　　　　仮セット版資料提出締切</a:t>
            </a:r>
            <a:endParaRPr lang="ja-JP"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１１</a:t>
            </a:r>
            <a:r>
              <a:rPr lang="ja-JP" altLang="ja-JP" sz="1100" dirty="0">
                <a:latin typeface="+mn-ea"/>
                <a:ea typeface="ＭＳ Ｐゴシック" pitchFamily="50" charset="-128"/>
              </a:rPr>
              <a:t>月</a:t>
            </a:r>
            <a:r>
              <a:rPr lang="ja-JP" altLang="en-US" sz="1100" dirty="0">
                <a:latin typeface="+mn-ea"/>
                <a:ea typeface="ＭＳ Ｐゴシック" pitchFamily="50" charset="-128"/>
              </a:rPr>
              <a:t>中旬以降　　　 </a:t>
            </a:r>
            <a:r>
              <a:rPr lang="en-US" altLang="ja-JP" sz="1100" dirty="0">
                <a:latin typeface="+mn-ea"/>
                <a:ea typeface="ＭＳ Ｐゴシック" pitchFamily="50" charset="-128"/>
              </a:rPr>
              <a:t> </a:t>
            </a:r>
            <a:r>
              <a:rPr lang="ja-JP" altLang="ja-JP" sz="1100" dirty="0">
                <a:latin typeface="+mn-ea"/>
                <a:ea typeface="ＭＳ Ｐゴシック" pitchFamily="50" charset="-128"/>
              </a:rPr>
              <a:t>叙勲功績</a:t>
            </a:r>
            <a:r>
              <a:rPr lang="ja-JP" altLang="en-US" sz="1100" dirty="0">
                <a:latin typeface="+mn-ea"/>
                <a:ea typeface="ＭＳ Ｐゴシック" pitchFamily="50" charset="-128"/>
              </a:rPr>
              <a:t>局内</a:t>
            </a:r>
            <a:r>
              <a:rPr lang="ja-JP" altLang="ja-JP" sz="1100" dirty="0">
                <a:latin typeface="+mn-ea"/>
                <a:ea typeface="ＭＳ Ｐゴシック" pitchFamily="50" charset="-128"/>
              </a:rPr>
              <a:t>ヒアリング</a:t>
            </a:r>
          </a:p>
          <a:p>
            <a:pPr latinLnBrk="1">
              <a:spcAft>
                <a:spcPts val="300"/>
              </a:spcAft>
              <a:defRPr/>
            </a:pPr>
            <a:r>
              <a:rPr lang="ja-JP" altLang="en-US" sz="1100" dirty="0">
                <a:latin typeface="+mn-ea"/>
                <a:ea typeface="ＭＳ Ｐゴシック" pitchFamily="50" charset="-128"/>
              </a:rPr>
              <a:t>　１２月中</a:t>
            </a:r>
            <a:r>
              <a:rPr lang="ja-JP" altLang="ja-JP" sz="1100" dirty="0">
                <a:latin typeface="+mn-ea"/>
                <a:ea typeface="ＭＳ Ｐゴシック" pitchFamily="50" charset="-128"/>
              </a:rPr>
              <a:t>旬</a:t>
            </a:r>
            <a:r>
              <a:rPr lang="ja-JP" altLang="en-US" sz="1100" dirty="0">
                <a:latin typeface="+mn-ea"/>
                <a:ea typeface="ＭＳ Ｐゴシック" pitchFamily="50" charset="-128"/>
              </a:rPr>
              <a:t>　　　　　　　省内推薦候補者決定</a:t>
            </a:r>
            <a:r>
              <a:rPr lang="ja-JP" altLang="ja-JP" sz="1100" dirty="0">
                <a:latin typeface="+mn-ea"/>
                <a:ea typeface="ＭＳ Ｐゴシック" pitchFamily="50" charset="-128"/>
              </a:rPr>
              <a:t>、正式書類提出</a:t>
            </a:r>
            <a:r>
              <a:rPr lang="ja-JP" altLang="en-US" sz="1100" dirty="0">
                <a:latin typeface="+mn-ea"/>
                <a:ea typeface="ＭＳ Ｐゴシック" pitchFamily="50" charset="-128"/>
              </a:rPr>
              <a:t>締切</a:t>
            </a:r>
            <a:endParaRPr lang="ja-JP"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１月中～３月上旬   </a:t>
            </a:r>
            <a:r>
              <a:rPr lang="ja-JP" altLang="ja-JP" sz="1100" dirty="0">
                <a:latin typeface="+mn-ea"/>
                <a:ea typeface="ＭＳ Ｐゴシック" pitchFamily="50" charset="-128"/>
              </a:rPr>
              <a:t>賞勲局審査</a:t>
            </a:r>
            <a:endParaRPr lang="en-US"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３月中旬　　　　　　　内示</a:t>
            </a:r>
            <a:endParaRPr lang="en-US"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４</a:t>
            </a:r>
            <a:r>
              <a:rPr lang="ja-JP" altLang="ja-JP" sz="1100" dirty="0">
                <a:latin typeface="+mn-ea"/>
                <a:ea typeface="ＭＳ Ｐゴシック" pitchFamily="50" charset="-128"/>
              </a:rPr>
              <a:t>月</a:t>
            </a:r>
            <a:r>
              <a:rPr lang="ja-JP" altLang="en-US" sz="1100" dirty="0">
                <a:latin typeface="+mn-ea"/>
                <a:ea typeface="ＭＳ Ｐゴシック" pitchFamily="50" charset="-128"/>
              </a:rPr>
              <a:t>２９</a:t>
            </a:r>
            <a:r>
              <a:rPr lang="ja-JP" altLang="ja-JP" sz="1100" dirty="0">
                <a:latin typeface="+mn-ea"/>
                <a:ea typeface="ＭＳ Ｐゴシック" pitchFamily="50" charset="-128"/>
              </a:rPr>
              <a:t>日</a:t>
            </a:r>
            <a:r>
              <a:rPr lang="ja-JP" altLang="en-US" sz="1100" dirty="0">
                <a:latin typeface="+mn-ea"/>
                <a:ea typeface="ＭＳ Ｐゴシック" pitchFamily="50" charset="-128"/>
              </a:rPr>
              <a:t>　　　　 　　</a:t>
            </a:r>
            <a:r>
              <a:rPr lang="ja-JP" altLang="ja-JP" sz="1100" dirty="0">
                <a:latin typeface="+mn-ea"/>
                <a:ea typeface="ＭＳ Ｐゴシック" pitchFamily="50" charset="-128"/>
              </a:rPr>
              <a:t>発令</a:t>
            </a:r>
            <a:endParaRPr lang="en-US"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５月上～中旬　 　　 伝達式・拝謁</a:t>
            </a:r>
            <a:endParaRPr lang="en-US" altLang="ja-JP" sz="1100" dirty="0">
              <a:latin typeface="+mn-ea"/>
              <a:ea typeface="ＭＳ Ｐゴシック" pitchFamily="50" charset="-128"/>
            </a:endParaRPr>
          </a:p>
          <a:p>
            <a:pPr latinLnBrk="1">
              <a:defRPr/>
            </a:pPr>
            <a:endParaRPr lang="en-US" altLang="ja-JP" sz="1100" dirty="0">
              <a:latin typeface="+mn-ea"/>
              <a:ea typeface="ＭＳ Ｐゴシック" pitchFamily="50" charset="-128"/>
            </a:endParaRPr>
          </a:p>
          <a:p>
            <a:pPr latinLnBrk="1">
              <a:spcAft>
                <a:spcPts val="300"/>
              </a:spcAft>
              <a:defRPr/>
            </a:pPr>
            <a:r>
              <a:rPr lang="ja-JP" altLang="en-US" sz="1100" b="1" dirty="0">
                <a:latin typeface="+mn-ea"/>
                <a:ea typeface="ＭＳ Ｐゴシック" pitchFamily="50" charset="-128"/>
              </a:rPr>
              <a:t>②秋の叙勲</a:t>
            </a:r>
            <a:endParaRPr lang="en-US" altLang="ja-JP" sz="1100" b="1" dirty="0">
              <a:latin typeface="+mn-ea"/>
              <a:ea typeface="ＭＳ Ｐゴシック" pitchFamily="50" charset="-128"/>
            </a:endParaRPr>
          </a:p>
          <a:p>
            <a:pPr latinLnBrk="1">
              <a:spcAft>
                <a:spcPts val="0"/>
              </a:spcAft>
              <a:defRPr/>
            </a:pPr>
            <a:r>
              <a:rPr lang="ja-JP" altLang="en-US" sz="1100" dirty="0">
                <a:latin typeface="+mn-ea"/>
                <a:ea typeface="ＭＳ Ｐゴシック" pitchFamily="50" charset="-128"/>
              </a:rPr>
              <a:t>　１２月中旬　　　　　　　「○年秋以降の叙勲・褒章推薦予定者調査」</a:t>
            </a:r>
            <a:endParaRPr lang="en-US"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依頼　＜５年先調査＞</a:t>
            </a:r>
            <a:endParaRPr lang="en-US"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１２月中旬　　　　　　　「令和○年秋の褒章候補者の調査」依頼</a:t>
            </a:r>
          </a:p>
          <a:p>
            <a:pPr latinLnBrk="1">
              <a:spcAft>
                <a:spcPts val="300"/>
              </a:spcAft>
              <a:defRPr/>
            </a:pPr>
            <a:r>
              <a:rPr lang="ja-JP" altLang="en-US" sz="1100" dirty="0">
                <a:latin typeface="+mn-ea"/>
                <a:ea typeface="ＭＳ Ｐゴシック" pitchFamily="50" charset="-128"/>
              </a:rPr>
              <a:t>　　２月上旬　　　　　　　候補者調査資料提出締切</a:t>
            </a:r>
          </a:p>
          <a:p>
            <a:pPr latinLnBrk="1">
              <a:spcAft>
                <a:spcPts val="300"/>
              </a:spcAft>
              <a:defRPr/>
            </a:pPr>
            <a:r>
              <a:rPr lang="ja-JP" altLang="en-US" sz="1100" dirty="0">
                <a:latin typeface="+mn-ea"/>
                <a:ea typeface="ＭＳ Ｐゴシック" pitchFamily="50" charset="-128"/>
              </a:rPr>
              <a:t>　　３月中旬　　　　　　　審査用資料提出締切</a:t>
            </a:r>
          </a:p>
          <a:p>
            <a:pPr latinLnBrk="1">
              <a:spcAft>
                <a:spcPts val="300"/>
              </a:spcAft>
              <a:defRPr/>
            </a:pPr>
            <a:r>
              <a:rPr lang="ja-JP" altLang="en-US" sz="1100" dirty="0">
                <a:latin typeface="+mn-ea"/>
                <a:ea typeface="ＭＳ Ｐゴシック" pitchFamily="50" charset="-128"/>
              </a:rPr>
              <a:t>　　５月中旬　　　　　　　仮セット版資料提出締切</a:t>
            </a:r>
          </a:p>
          <a:p>
            <a:pPr latinLnBrk="1">
              <a:spcAft>
                <a:spcPts val="300"/>
              </a:spcAft>
              <a:defRPr/>
            </a:pPr>
            <a:r>
              <a:rPr lang="ja-JP" altLang="en-US" sz="1100" dirty="0">
                <a:latin typeface="+mn-ea"/>
                <a:ea typeface="ＭＳ Ｐゴシック" pitchFamily="50" charset="-128"/>
              </a:rPr>
              <a:t>　　５月下旬以降　　　　叙勲功績局内ヒアリング</a:t>
            </a:r>
          </a:p>
          <a:p>
            <a:pPr latinLnBrk="1">
              <a:spcAft>
                <a:spcPts val="300"/>
              </a:spcAft>
              <a:defRPr/>
            </a:pPr>
            <a:r>
              <a:rPr lang="ja-JP" altLang="en-US" sz="1100" dirty="0">
                <a:latin typeface="+mn-ea"/>
                <a:ea typeface="ＭＳ Ｐゴシック" pitchFamily="50" charset="-128"/>
              </a:rPr>
              <a:t>　　</a:t>
            </a:r>
            <a:r>
              <a:rPr lang="ja-JP" altLang="ja-JP" sz="1100" dirty="0">
                <a:latin typeface="+mn-ea"/>
                <a:ea typeface="ＭＳ Ｐゴシック" pitchFamily="50" charset="-128"/>
              </a:rPr>
              <a:t>６月中旬</a:t>
            </a:r>
            <a:r>
              <a:rPr lang="ja-JP" altLang="en-US" sz="1100" dirty="0">
                <a:latin typeface="+mn-ea"/>
                <a:ea typeface="ＭＳ Ｐゴシック" pitchFamily="50" charset="-128"/>
              </a:rPr>
              <a:t>　　　　　　　省内推薦候補者決定、</a:t>
            </a:r>
            <a:r>
              <a:rPr lang="ja-JP" altLang="ja-JP" sz="1100" dirty="0">
                <a:latin typeface="+mn-ea"/>
                <a:ea typeface="ＭＳ Ｐゴシック" pitchFamily="50" charset="-128"/>
              </a:rPr>
              <a:t>正式書類提出</a:t>
            </a:r>
            <a:r>
              <a:rPr lang="ja-JP" altLang="en-US" sz="1100" dirty="0">
                <a:latin typeface="+mn-ea"/>
                <a:ea typeface="ＭＳ Ｐゴシック" pitchFamily="50" charset="-128"/>
              </a:rPr>
              <a:t>締切</a:t>
            </a:r>
            <a:endParaRPr lang="ja-JP"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７月中～９月上旬 　</a:t>
            </a:r>
            <a:r>
              <a:rPr lang="ja-JP" altLang="ja-JP" sz="1100" dirty="0">
                <a:latin typeface="+mn-ea"/>
                <a:ea typeface="ＭＳ Ｐゴシック" pitchFamily="50" charset="-128"/>
              </a:rPr>
              <a:t>賞勲局審査</a:t>
            </a:r>
            <a:endParaRPr lang="en-US"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９月中旬　　　　　　　内示</a:t>
            </a:r>
            <a:endParaRPr lang="en-US"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a:t>
            </a:r>
            <a:r>
              <a:rPr lang="ja-JP" altLang="ja-JP" sz="1100" dirty="0">
                <a:latin typeface="+mn-ea"/>
                <a:ea typeface="ＭＳ Ｐゴシック" pitchFamily="50" charset="-128"/>
              </a:rPr>
              <a:t>１１月３</a:t>
            </a:r>
            <a:r>
              <a:rPr lang="ja-JP" altLang="en-US" sz="1100" dirty="0">
                <a:latin typeface="+mn-ea"/>
                <a:ea typeface="ＭＳ Ｐゴシック" pitchFamily="50" charset="-128"/>
              </a:rPr>
              <a:t>日　　　　　　　 発令　　　　　</a:t>
            </a:r>
            <a:endParaRPr lang="en-US"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１１月上～中旬　 　　 伝達式・拝謁</a:t>
            </a:r>
            <a:endParaRPr lang="en-US" altLang="ja-JP" sz="1100" dirty="0">
              <a:latin typeface="+mn-ea"/>
              <a:ea typeface="ＭＳ Ｐゴシック" pitchFamily="50" charset="-128"/>
            </a:endParaRPr>
          </a:p>
        </p:txBody>
      </p:sp>
      <p:sp>
        <p:nvSpPr>
          <p:cNvPr id="10" name="テキスト ボックス 9"/>
          <p:cNvSpPr txBox="1"/>
          <p:nvPr/>
        </p:nvSpPr>
        <p:spPr>
          <a:xfrm>
            <a:off x="4583113" y="844550"/>
            <a:ext cx="4320480" cy="5763116"/>
          </a:xfrm>
          <a:prstGeom prst="rect">
            <a:avLst/>
          </a:prstGeom>
          <a:noFill/>
          <a:ln w="6350">
            <a:solidFill>
              <a:schemeClr val="tx1"/>
            </a:solidFill>
          </a:ln>
        </p:spPr>
        <p:txBody>
          <a:bodyPr wrap="square">
            <a:spAutoFit/>
          </a:bodyPr>
          <a:lstStyle/>
          <a:p>
            <a:pPr latinLnBrk="1">
              <a:defRPr/>
            </a:pPr>
            <a:r>
              <a:rPr lang="ja-JP" altLang="en-US" sz="1400" b="1" dirty="0">
                <a:latin typeface="+mn-ea"/>
                <a:ea typeface="ＭＳ Ｐゴシック" pitchFamily="50" charset="-128"/>
              </a:rPr>
              <a:t>（２）褒章</a:t>
            </a:r>
            <a:endParaRPr lang="en-US" altLang="ja-JP" sz="1400" b="1" dirty="0">
              <a:latin typeface="+mn-ea"/>
              <a:ea typeface="ＭＳ Ｐゴシック" pitchFamily="50" charset="-128"/>
            </a:endParaRPr>
          </a:p>
          <a:p>
            <a:pPr latinLnBrk="1">
              <a:defRPr/>
            </a:pPr>
            <a:r>
              <a:rPr lang="ja-JP" altLang="en-US" sz="1100" b="1" dirty="0">
                <a:latin typeface="+mn-ea"/>
                <a:ea typeface="ＭＳ Ｐゴシック" pitchFamily="50" charset="-128"/>
              </a:rPr>
              <a:t>　　</a:t>
            </a:r>
            <a:endParaRPr lang="en-US" altLang="ja-JP" sz="1100" b="1" dirty="0">
              <a:latin typeface="+mn-ea"/>
              <a:ea typeface="ＭＳ Ｐゴシック" pitchFamily="50" charset="-128"/>
            </a:endParaRPr>
          </a:p>
          <a:p>
            <a:pPr latinLnBrk="1">
              <a:spcAft>
                <a:spcPts val="300"/>
              </a:spcAft>
              <a:defRPr/>
            </a:pPr>
            <a:r>
              <a:rPr lang="ja-JP" altLang="en-US" sz="1100" b="1" dirty="0">
                <a:latin typeface="+mn-ea"/>
                <a:ea typeface="ＭＳ Ｐゴシック" pitchFamily="50" charset="-128"/>
              </a:rPr>
              <a:t>①春の褒章</a:t>
            </a:r>
            <a:endParaRPr lang="en-US" altLang="ja-JP" sz="1100" b="1" dirty="0">
              <a:latin typeface="+mn-ea"/>
              <a:ea typeface="ＭＳ Ｐゴシック" pitchFamily="50" charset="-128"/>
            </a:endParaRPr>
          </a:p>
          <a:p>
            <a:pPr latinLnBrk="1">
              <a:spcAft>
                <a:spcPts val="300"/>
              </a:spcAft>
              <a:defRPr/>
            </a:pPr>
            <a:r>
              <a:rPr lang="ja-JP" altLang="en-US" sz="1100" b="1" dirty="0">
                <a:latin typeface="+mn-ea"/>
                <a:ea typeface="ＭＳ Ｐゴシック" pitchFamily="50" charset="-128"/>
              </a:rPr>
              <a:t>　　</a:t>
            </a:r>
            <a:r>
              <a:rPr lang="ja-JP" altLang="en-US" sz="1100" dirty="0">
                <a:latin typeface="+mn-ea"/>
                <a:ea typeface="ＭＳ Ｐゴシック" pitchFamily="50" charset="-128"/>
              </a:rPr>
              <a:t>７月上旬　　　　　　　</a:t>
            </a:r>
            <a:r>
              <a:rPr lang="ja-JP" altLang="ja-JP" sz="1100" dirty="0">
                <a:latin typeface="+mn-ea"/>
                <a:ea typeface="ＭＳ Ｐゴシック" pitchFamily="50" charset="-128"/>
              </a:rPr>
              <a:t>「</a:t>
            </a:r>
            <a:r>
              <a:rPr lang="ja-JP" altLang="en-US" sz="1100" dirty="0">
                <a:latin typeface="+mn-ea"/>
                <a:ea typeface="ＭＳ Ｐゴシック" pitchFamily="50" charset="-128"/>
              </a:rPr>
              <a:t>○年春</a:t>
            </a:r>
            <a:r>
              <a:rPr lang="ja-JP" altLang="ja-JP" sz="1100" dirty="0">
                <a:latin typeface="+mn-ea"/>
                <a:ea typeface="ＭＳ Ｐゴシック" pitchFamily="50" charset="-128"/>
              </a:rPr>
              <a:t>の</a:t>
            </a:r>
            <a:r>
              <a:rPr lang="ja-JP" altLang="en-US" sz="1100" dirty="0">
                <a:latin typeface="+mn-ea"/>
                <a:ea typeface="ＭＳ Ｐゴシック" pitchFamily="50" charset="-128"/>
              </a:rPr>
              <a:t>褒章</a:t>
            </a:r>
            <a:r>
              <a:rPr lang="ja-JP" altLang="ja-JP" sz="1100" dirty="0">
                <a:latin typeface="+mn-ea"/>
                <a:ea typeface="ＭＳ Ｐゴシック" pitchFamily="50" charset="-128"/>
              </a:rPr>
              <a:t>候補者</a:t>
            </a:r>
            <a:r>
              <a:rPr lang="ja-JP" altLang="en-US" sz="1100" dirty="0">
                <a:latin typeface="+mn-ea"/>
                <a:ea typeface="ＭＳ Ｐゴシック" pitchFamily="50" charset="-128"/>
              </a:rPr>
              <a:t>の調査</a:t>
            </a:r>
            <a:r>
              <a:rPr lang="ja-JP" altLang="ja-JP" sz="1100" dirty="0">
                <a:latin typeface="+mn-ea"/>
                <a:ea typeface="ＭＳ Ｐゴシック" pitchFamily="50" charset="-128"/>
              </a:rPr>
              <a:t>」</a:t>
            </a:r>
            <a:r>
              <a:rPr lang="ja-JP" altLang="en-US" sz="1100" dirty="0">
                <a:latin typeface="+mn-ea"/>
                <a:ea typeface="ＭＳ Ｐゴシック" pitchFamily="50" charset="-128"/>
              </a:rPr>
              <a:t>依頼</a:t>
            </a:r>
            <a:endParaRPr lang="en-US"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７月下旬　　　　　　　候補者調査資料提出締切</a:t>
            </a:r>
          </a:p>
          <a:p>
            <a:pPr latinLnBrk="1">
              <a:spcAft>
                <a:spcPts val="300"/>
              </a:spcAft>
              <a:defRPr/>
            </a:pPr>
            <a:r>
              <a:rPr lang="ja-JP" altLang="en-US" sz="1100" dirty="0">
                <a:latin typeface="+mn-ea"/>
                <a:ea typeface="ＭＳ Ｐゴシック" pitchFamily="50" charset="-128"/>
              </a:rPr>
              <a:t>　　８月下旬　　　　　　　審査用資料提出締切</a:t>
            </a:r>
          </a:p>
          <a:p>
            <a:pPr latinLnBrk="1">
              <a:spcAft>
                <a:spcPts val="300"/>
              </a:spcAft>
              <a:defRPr/>
            </a:pPr>
            <a:r>
              <a:rPr lang="ja-JP" altLang="en-US" sz="1100" dirty="0">
                <a:latin typeface="+mn-ea"/>
                <a:ea typeface="ＭＳ Ｐゴシック" pitchFamily="50" charset="-128"/>
              </a:rPr>
              <a:t>　　９月下旬　　　　　　　仮セット版資料提出締切</a:t>
            </a:r>
          </a:p>
          <a:p>
            <a:pPr latinLnBrk="1">
              <a:spcAft>
                <a:spcPts val="300"/>
              </a:spcAft>
              <a:defRPr/>
            </a:pPr>
            <a:r>
              <a:rPr lang="ja-JP" altLang="en-US" sz="1100" dirty="0">
                <a:latin typeface="+mn-ea"/>
                <a:ea typeface="ＭＳ Ｐゴシック" pitchFamily="50" charset="-128"/>
              </a:rPr>
              <a:t>　１０</a:t>
            </a:r>
            <a:r>
              <a:rPr lang="ja-JP" altLang="ja-JP" sz="1100" dirty="0">
                <a:latin typeface="+mn-ea"/>
                <a:ea typeface="ＭＳ Ｐゴシック" pitchFamily="50" charset="-128"/>
              </a:rPr>
              <a:t>月</a:t>
            </a:r>
            <a:r>
              <a:rPr lang="ja-JP" altLang="en-US" sz="1100" dirty="0">
                <a:latin typeface="+mn-ea"/>
                <a:ea typeface="ＭＳ Ｐゴシック" pitchFamily="50" charset="-128"/>
              </a:rPr>
              <a:t>上旬以降　　　　</a:t>
            </a:r>
            <a:r>
              <a:rPr lang="ja-JP" altLang="ja-JP" sz="1100" dirty="0">
                <a:latin typeface="+mn-ea"/>
                <a:ea typeface="ＭＳ Ｐゴシック" pitchFamily="50" charset="-128"/>
              </a:rPr>
              <a:t>褒章功績</a:t>
            </a:r>
            <a:r>
              <a:rPr lang="ja-JP" altLang="en-US" sz="1100" dirty="0">
                <a:latin typeface="+mn-ea"/>
                <a:ea typeface="ＭＳ Ｐゴシック" pitchFamily="50" charset="-128"/>
              </a:rPr>
              <a:t>局内</a:t>
            </a:r>
            <a:r>
              <a:rPr lang="ja-JP" altLang="ja-JP" sz="1100" dirty="0">
                <a:latin typeface="+mn-ea"/>
                <a:ea typeface="ＭＳ Ｐゴシック" pitchFamily="50" charset="-128"/>
              </a:rPr>
              <a:t>ヒアリング</a:t>
            </a:r>
            <a:endParaRPr lang="en-US"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１１月上旬　　　　　　　省内推薦候補者決定</a:t>
            </a:r>
            <a:r>
              <a:rPr lang="ja-JP" altLang="ja-JP" sz="1100" dirty="0">
                <a:latin typeface="+mn-ea"/>
                <a:ea typeface="ＭＳ Ｐゴシック" pitchFamily="50" charset="-128"/>
              </a:rPr>
              <a:t>、正式書類提出</a:t>
            </a:r>
            <a:r>
              <a:rPr lang="ja-JP" altLang="en-US" sz="1100" dirty="0">
                <a:latin typeface="+mn-ea"/>
                <a:ea typeface="ＭＳ Ｐゴシック" pitchFamily="50" charset="-128"/>
              </a:rPr>
              <a:t>締切</a:t>
            </a:r>
            <a:endParaRPr lang="ja-JP"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１１月下～１月中旬　 </a:t>
            </a:r>
            <a:r>
              <a:rPr lang="ja-JP" altLang="ja-JP" sz="1100" dirty="0">
                <a:latin typeface="+mn-ea"/>
                <a:ea typeface="ＭＳ Ｐゴシック" pitchFamily="50" charset="-128"/>
              </a:rPr>
              <a:t>賞勲局審査</a:t>
            </a:r>
            <a:endParaRPr lang="en-US"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３月上旬　　　　　　　内示</a:t>
            </a:r>
            <a:endParaRPr lang="en-US"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４月２９</a:t>
            </a:r>
            <a:r>
              <a:rPr lang="ja-JP" altLang="ja-JP" sz="1100" dirty="0">
                <a:latin typeface="+mn-ea"/>
                <a:ea typeface="ＭＳ Ｐゴシック" pitchFamily="50" charset="-128"/>
              </a:rPr>
              <a:t>日</a:t>
            </a:r>
            <a:r>
              <a:rPr lang="ja-JP" altLang="en-US" sz="1100" dirty="0">
                <a:latin typeface="+mn-ea"/>
                <a:ea typeface="ＭＳ Ｐゴシック" pitchFamily="50" charset="-128"/>
              </a:rPr>
              <a:t>　　　　　　 </a:t>
            </a:r>
            <a:r>
              <a:rPr lang="ja-JP" altLang="ja-JP" sz="1100" dirty="0">
                <a:latin typeface="+mn-ea"/>
                <a:ea typeface="ＭＳ Ｐゴシック" pitchFamily="50" charset="-128"/>
              </a:rPr>
              <a:t>発令</a:t>
            </a:r>
            <a:endParaRPr lang="en-US"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５月上～中旬　　　　伝達式・拝謁</a:t>
            </a:r>
            <a:endParaRPr lang="en-US" altLang="ja-JP" sz="1100" dirty="0">
              <a:latin typeface="+mn-ea"/>
              <a:ea typeface="ＭＳ Ｐゴシック" pitchFamily="50" charset="-128"/>
            </a:endParaRPr>
          </a:p>
          <a:p>
            <a:pPr latinLnBrk="1">
              <a:defRPr/>
            </a:pPr>
            <a:endParaRPr lang="en-US" altLang="ja-JP" sz="1100" dirty="0">
              <a:latin typeface="+mn-ea"/>
              <a:ea typeface="ＭＳ Ｐゴシック" pitchFamily="50" charset="-128"/>
            </a:endParaRPr>
          </a:p>
          <a:p>
            <a:pPr latinLnBrk="1">
              <a:spcAft>
                <a:spcPts val="300"/>
              </a:spcAft>
              <a:defRPr/>
            </a:pPr>
            <a:r>
              <a:rPr lang="ja-JP" altLang="en-US" sz="1100" b="1" dirty="0">
                <a:latin typeface="+mn-ea"/>
                <a:ea typeface="ＭＳ Ｐゴシック" pitchFamily="50" charset="-128"/>
              </a:rPr>
              <a:t>②秋の褒章</a:t>
            </a:r>
            <a:endParaRPr lang="en-US" altLang="ja-JP" sz="1100" b="1" dirty="0">
              <a:latin typeface="+mn-ea"/>
              <a:ea typeface="ＭＳ Ｐゴシック" pitchFamily="50" charset="-128"/>
            </a:endParaRPr>
          </a:p>
          <a:p>
            <a:pPr latinLnBrk="1">
              <a:spcAft>
                <a:spcPts val="0"/>
              </a:spcAft>
              <a:defRPr/>
            </a:pPr>
            <a:r>
              <a:rPr lang="ja-JP" altLang="en-US" sz="1100" dirty="0">
                <a:latin typeface="+mn-ea"/>
                <a:ea typeface="ＭＳ Ｐゴシック" pitchFamily="50" charset="-128"/>
              </a:rPr>
              <a:t>　１２月中旬　　　　　　　「○年秋以降の叙勲・褒章推薦予定者調査」</a:t>
            </a:r>
            <a:endParaRPr lang="en-US"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依頼　＜５年先調査＞</a:t>
            </a:r>
            <a:endParaRPr lang="en-US"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１２月中旬　　　　　　　</a:t>
            </a:r>
            <a:r>
              <a:rPr lang="ja-JP" altLang="ja-JP" sz="1100" dirty="0">
                <a:latin typeface="+mn-ea"/>
                <a:ea typeface="ＭＳ Ｐゴシック" pitchFamily="50" charset="-128"/>
              </a:rPr>
              <a:t>「</a:t>
            </a:r>
            <a:r>
              <a:rPr lang="ja-JP" altLang="en-US" sz="1100" dirty="0">
                <a:latin typeface="+mn-ea"/>
                <a:ea typeface="ＭＳ Ｐゴシック" pitchFamily="50" charset="-128"/>
              </a:rPr>
              <a:t>令和○</a:t>
            </a:r>
            <a:r>
              <a:rPr lang="ja-JP" altLang="ja-JP" sz="1100" dirty="0">
                <a:latin typeface="+mn-ea"/>
                <a:ea typeface="ＭＳ Ｐゴシック" pitchFamily="50" charset="-128"/>
              </a:rPr>
              <a:t>年秋の</a:t>
            </a:r>
            <a:r>
              <a:rPr lang="ja-JP" altLang="en-US" sz="1100" dirty="0">
                <a:latin typeface="+mn-ea"/>
                <a:ea typeface="ＭＳ Ｐゴシック" pitchFamily="50" charset="-128"/>
              </a:rPr>
              <a:t>褒章</a:t>
            </a:r>
            <a:r>
              <a:rPr lang="ja-JP" altLang="ja-JP" sz="1100" dirty="0">
                <a:latin typeface="+mn-ea"/>
                <a:ea typeface="ＭＳ Ｐゴシック" pitchFamily="50" charset="-128"/>
              </a:rPr>
              <a:t>候補者</a:t>
            </a:r>
            <a:r>
              <a:rPr lang="ja-JP" altLang="en-US" sz="1100" dirty="0">
                <a:latin typeface="+mn-ea"/>
                <a:ea typeface="ＭＳ Ｐゴシック" pitchFamily="50" charset="-128"/>
              </a:rPr>
              <a:t>の調査</a:t>
            </a:r>
            <a:r>
              <a:rPr lang="ja-JP" altLang="ja-JP" sz="1100" dirty="0">
                <a:latin typeface="+mn-ea"/>
                <a:ea typeface="ＭＳ Ｐゴシック" pitchFamily="50" charset="-128"/>
              </a:rPr>
              <a:t>」</a:t>
            </a:r>
            <a:r>
              <a:rPr lang="ja-JP" altLang="en-US" sz="1100" dirty="0">
                <a:latin typeface="+mn-ea"/>
                <a:ea typeface="ＭＳ Ｐゴシック" pitchFamily="50" charset="-128"/>
              </a:rPr>
              <a:t>依頼</a:t>
            </a:r>
            <a:endParaRPr lang="en-US"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１月下旬　　　　　　　候補者調査資料提出締切</a:t>
            </a:r>
            <a:endParaRPr lang="en-US"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２月中旬　　　　　　　審査用資料提出締切</a:t>
            </a:r>
          </a:p>
          <a:p>
            <a:pPr latinLnBrk="1">
              <a:spcAft>
                <a:spcPts val="300"/>
              </a:spcAft>
              <a:defRPr/>
            </a:pPr>
            <a:r>
              <a:rPr lang="ja-JP" altLang="en-US" sz="1100" dirty="0">
                <a:latin typeface="+mn-ea"/>
                <a:ea typeface="ＭＳ Ｐゴシック" pitchFamily="50" charset="-128"/>
              </a:rPr>
              <a:t>　　３月下旬　　　　　　　仮セット版資料提出締切</a:t>
            </a:r>
          </a:p>
          <a:p>
            <a:pPr latinLnBrk="1">
              <a:spcAft>
                <a:spcPts val="300"/>
              </a:spcAft>
              <a:defRPr/>
            </a:pPr>
            <a:r>
              <a:rPr lang="ja-JP" altLang="en-US" sz="1100" dirty="0">
                <a:latin typeface="+mn-ea"/>
                <a:ea typeface="ＭＳ Ｐゴシック" pitchFamily="50" charset="-128"/>
              </a:rPr>
              <a:t>　　４</a:t>
            </a:r>
            <a:r>
              <a:rPr lang="ja-JP" altLang="ja-JP" sz="1100" dirty="0">
                <a:latin typeface="+mn-ea"/>
                <a:ea typeface="ＭＳ Ｐゴシック" pitchFamily="50" charset="-128"/>
              </a:rPr>
              <a:t>月</a:t>
            </a:r>
            <a:r>
              <a:rPr lang="ja-JP" altLang="en-US" sz="1100" dirty="0">
                <a:latin typeface="+mn-ea"/>
                <a:ea typeface="ＭＳ Ｐゴシック" pitchFamily="50" charset="-128"/>
              </a:rPr>
              <a:t>上旬以降　　　　褒章</a:t>
            </a:r>
            <a:r>
              <a:rPr lang="ja-JP" altLang="ja-JP" sz="1100" dirty="0">
                <a:latin typeface="+mn-ea"/>
                <a:ea typeface="ＭＳ Ｐゴシック" pitchFamily="50" charset="-128"/>
              </a:rPr>
              <a:t>功績ヒアリング</a:t>
            </a:r>
            <a:endParaRPr lang="en-US"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４月下旬　　　　　　　省内推薦候補者決定</a:t>
            </a:r>
            <a:r>
              <a:rPr lang="ja-JP" altLang="ja-JP" sz="1100" dirty="0">
                <a:latin typeface="+mn-ea"/>
                <a:ea typeface="ＭＳ Ｐゴシック" pitchFamily="50" charset="-128"/>
              </a:rPr>
              <a:t>、正式書類提出</a:t>
            </a:r>
            <a:r>
              <a:rPr lang="ja-JP" altLang="en-US" sz="1100" dirty="0">
                <a:latin typeface="+mn-ea"/>
                <a:ea typeface="ＭＳ Ｐゴシック" pitchFamily="50" charset="-128"/>
              </a:rPr>
              <a:t>締切</a:t>
            </a:r>
            <a:endParaRPr lang="ja-JP"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５月中～８月上旬　 </a:t>
            </a:r>
            <a:r>
              <a:rPr lang="ja-JP" altLang="ja-JP" sz="1100" dirty="0">
                <a:latin typeface="+mn-ea"/>
                <a:ea typeface="ＭＳ Ｐゴシック" pitchFamily="50" charset="-128"/>
              </a:rPr>
              <a:t>賞勲局審査</a:t>
            </a:r>
            <a:endParaRPr lang="en-US"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８月下旬　　　　　　　内示</a:t>
            </a:r>
            <a:endParaRPr lang="en-US" altLang="ja-JP" sz="1100" dirty="0">
              <a:latin typeface="+mn-ea"/>
              <a:ea typeface="ＭＳ Ｐゴシック" pitchFamily="50" charset="-128"/>
            </a:endParaRPr>
          </a:p>
          <a:p>
            <a:pPr latinLnBrk="1">
              <a:spcAft>
                <a:spcPts val="300"/>
              </a:spcAft>
              <a:defRPr/>
            </a:pPr>
            <a:r>
              <a:rPr lang="ja-JP" altLang="en-US" sz="1100" dirty="0">
                <a:latin typeface="+mn-ea"/>
                <a:ea typeface="ＭＳ Ｐゴシック" pitchFamily="50" charset="-128"/>
              </a:rPr>
              <a:t>　１１月</a:t>
            </a:r>
            <a:r>
              <a:rPr lang="ja-JP" altLang="ja-JP" sz="1100" dirty="0">
                <a:latin typeface="+mn-ea"/>
                <a:ea typeface="ＭＳ Ｐゴシック" pitchFamily="50" charset="-128"/>
              </a:rPr>
              <a:t>３日</a:t>
            </a:r>
            <a:r>
              <a:rPr lang="ja-JP" altLang="en-US" sz="1100" dirty="0">
                <a:latin typeface="+mn-ea"/>
                <a:ea typeface="ＭＳ Ｐゴシック" pitchFamily="50" charset="-128"/>
              </a:rPr>
              <a:t>　　　　　　　 </a:t>
            </a:r>
            <a:r>
              <a:rPr lang="ja-JP" altLang="ja-JP" sz="1100" dirty="0">
                <a:latin typeface="+mn-ea"/>
                <a:ea typeface="ＭＳ Ｐゴシック" pitchFamily="50" charset="-128"/>
              </a:rPr>
              <a:t>発令</a:t>
            </a:r>
            <a:r>
              <a:rPr lang="en-US" altLang="ja-JP" sz="1100" dirty="0">
                <a:latin typeface="+mn-ea"/>
                <a:ea typeface="ＭＳ Ｐゴシック" pitchFamily="50" charset="-128"/>
              </a:rPr>
              <a:t> </a:t>
            </a:r>
          </a:p>
          <a:p>
            <a:pPr latinLnBrk="1">
              <a:spcAft>
                <a:spcPts val="300"/>
              </a:spcAft>
              <a:defRPr/>
            </a:pPr>
            <a:r>
              <a:rPr lang="ja-JP" altLang="en-US" sz="1100" dirty="0">
                <a:latin typeface="+mn-ea"/>
                <a:ea typeface="ＭＳ Ｐゴシック" pitchFamily="50" charset="-128"/>
              </a:rPr>
              <a:t>　１１月上～中旬　　　　伝達式・拝謁</a:t>
            </a:r>
            <a:endParaRPr lang="en-US" altLang="ja-JP" sz="1100" dirty="0">
              <a:latin typeface="+mn-ea"/>
              <a:ea typeface="ＭＳ Ｐゴシック" pitchFamily="50" charset="-128"/>
            </a:endParaRPr>
          </a:p>
          <a:p>
            <a:pPr latinLnBrk="1">
              <a:spcAft>
                <a:spcPts val="300"/>
              </a:spcAft>
              <a:defRPr/>
            </a:pPr>
            <a:endParaRPr lang="en-US" altLang="ja-JP" sz="1100" dirty="0">
              <a:latin typeface="+mn-ea"/>
              <a:ea typeface="ＭＳ Ｐゴシック" pitchFamily="50" charset="-128"/>
            </a:endParaRPr>
          </a:p>
        </p:txBody>
      </p:sp>
      <p:sp>
        <p:nvSpPr>
          <p:cNvPr id="11" name="テキスト ボックス 10"/>
          <p:cNvSpPr txBox="1"/>
          <p:nvPr/>
        </p:nvSpPr>
        <p:spPr>
          <a:xfrm>
            <a:off x="3175" y="104775"/>
            <a:ext cx="9144000" cy="523875"/>
          </a:xfrm>
          <a:prstGeom prst="rect">
            <a:avLst/>
          </a:prstGeom>
          <a:noFill/>
        </p:spPr>
        <p:txBody>
          <a:bodyPr>
            <a:spAutoFit/>
          </a:bodyPr>
          <a:lstStyle/>
          <a:p>
            <a:pPr marL="457200" indent="-457200" algn="ctr" fontAlgn="auto">
              <a:spcBef>
                <a:spcPct val="20000"/>
              </a:spcBef>
              <a:spcAft>
                <a:spcPts val="0"/>
              </a:spcAft>
              <a:defRPr/>
            </a:pPr>
            <a:r>
              <a:rPr lang="ja-JP" altLang="en-US" sz="2800" b="1" u="sng" dirty="0">
                <a:latin typeface="+mn-ea"/>
                <a:ea typeface="+mn-ea"/>
              </a:rPr>
              <a:t>　春・秋の叙勲・褒章のスケジュール（目安）</a:t>
            </a:r>
            <a:endParaRPr lang="en-US" altLang="ja-JP" sz="2800" b="1" dirty="0">
              <a:latin typeface="+mn-ea"/>
              <a:ea typeface="+mn-ea"/>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6553200" y="6448425"/>
            <a:ext cx="2133600" cy="365125"/>
          </a:xfrm>
        </p:spPr>
        <p:txBody>
          <a:bodyPr/>
          <a:lstStyle/>
          <a:p>
            <a:pPr>
              <a:defRPr/>
            </a:pPr>
            <a:fld id="{502F52BD-579A-4E71-B16A-3F5B70AF569A}" type="slidenum">
              <a:rPr lang="ja-JP" altLang="en-US" smtClean="0"/>
              <a:pPr>
                <a:defRPr/>
              </a:pPr>
              <a:t>32</a:t>
            </a:fld>
            <a:endParaRPr lang="ja-JP" altLang="en-US" dirty="0"/>
          </a:p>
        </p:txBody>
      </p:sp>
      <p:graphicFrame>
        <p:nvGraphicFramePr>
          <p:cNvPr id="6" name="表 5"/>
          <p:cNvGraphicFramePr>
            <a:graphicFrameLocks noGrp="1"/>
          </p:cNvGraphicFramePr>
          <p:nvPr/>
        </p:nvGraphicFramePr>
        <p:xfrm>
          <a:off x="707417" y="1302649"/>
          <a:ext cx="1920504" cy="4128877"/>
        </p:xfrm>
        <a:graphic>
          <a:graphicData uri="http://schemas.openxmlformats.org/drawingml/2006/table">
            <a:tbl>
              <a:tblPr firstRow="1" bandRow="1">
                <a:tableStyleId>{073A0DAA-6AF3-43AB-8588-CEC1D06C72B9}</a:tableStyleId>
              </a:tblPr>
              <a:tblGrid>
                <a:gridCol w="960066">
                  <a:extLst>
                    <a:ext uri="{9D8B030D-6E8A-4147-A177-3AD203B41FA5}">
                      <a16:colId xmlns:a16="http://schemas.microsoft.com/office/drawing/2014/main" val="20000"/>
                    </a:ext>
                  </a:extLst>
                </a:gridCol>
                <a:gridCol w="960438">
                  <a:extLst>
                    <a:ext uri="{9D8B030D-6E8A-4147-A177-3AD203B41FA5}">
                      <a16:colId xmlns:a16="http://schemas.microsoft.com/office/drawing/2014/main" val="20001"/>
                    </a:ext>
                  </a:extLst>
                </a:gridCol>
              </a:tblGrid>
              <a:tr h="267742">
                <a:tc gridSpan="2">
                  <a:txBody>
                    <a:bodyPr/>
                    <a:lstStyle/>
                    <a:p>
                      <a:pPr algn="ctr"/>
                      <a:r>
                        <a:rPr kumimoji="1" lang="ja-JP" altLang="en-US" sz="1200" b="0" dirty="0">
                          <a:solidFill>
                            <a:schemeClr val="tx1"/>
                          </a:solidFill>
                          <a:latin typeface="ＭＳ Ｐ明朝" panose="02020600040205080304" pitchFamily="18" charset="-128"/>
                          <a:ea typeface="ＭＳ Ｐ明朝" panose="02020600040205080304" pitchFamily="18" charset="-128"/>
                        </a:rPr>
                        <a:t>大勲位菊花章頸飾</a:t>
                      </a:r>
                    </a:p>
                  </a:txBody>
                  <a:tcPr marL="91471" marR="91471" marT="45694" marB="4569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56661">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Ｐ明朝" panose="02020600040205080304" pitchFamily="18" charset="-128"/>
                          <a:ea typeface="ＭＳ Ｐ明朝" panose="02020600040205080304" pitchFamily="18" charset="-128"/>
                        </a:rPr>
                        <a:t>大勲位菊花大綬章</a:t>
                      </a:r>
                    </a:p>
                  </a:txBody>
                  <a:tcPr marL="91471" marR="91471" marT="45694" marB="4569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37685">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Ｐ明朝" panose="02020600040205080304" pitchFamily="18" charset="-128"/>
                          <a:ea typeface="ＭＳ Ｐ明朝" panose="02020600040205080304" pitchFamily="18" charset="-128"/>
                        </a:rPr>
                        <a:t>桐花大綬章</a:t>
                      </a:r>
                    </a:p>
                  </a:txBody>
                  <a:tcPr marL="91471" marR="91471" marT="45694" marB="4569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97066">
                <a:tc>
                  <a:txBody>
                    <a:bodyPr/>
                    <a:lstStyle/>
                    <a:p>
                      <a:r>
                        <a:rPr kumimoji="1" lang="ja-JP" altLang="en-US" sz="1200" dirty="0">
                          <a:solidFill>
                            <a:schemeClr val="tx1"/>
                          </a:solidFill>
                          <a:latin typeface="ＭＳ Ｐ明朝" panose="02020600040205080304" pitchFamily="18" charset="-128"/>
                          <a:ea typeface="ＭＳ Ｐ明朝" panose="02020600040205080304" pitchFamily="18" charset="-128"/>
                        </a:rPr>
                        <a:t>旭日大綬章　</a:t>
                      </a:r>
                    </a:p>
                  </a:txBody>
                  <a:tcPr marL="91471" marR="91471" marT="45694" marB="4569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ＭＳ Ｐ明朝" panose="02020600040205080304" pitchFamily="18" charset="-128"/>
                          <a:ea typeface="ＭＳ Ｐ明朝" panose="02020600040205080304" pitchFamily="18" charset="-128"/>
                        </a:rPr>
                        <a:t>瑞宝大綬章</a:t>
                      </a:r>
                    </a:p>
                  </a:txBody>
                  <a:tcPr marL="91471" marR="91471" marT="45694" marB="4569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04056">
                <a:tc>
                  <a:txBody>
                    <a:bodyPr/>
                    <a:lstStyle/>
                    <a:p>
                      <a:r>
                        <a:rPr kumimoji="1" lang="ja-JP" altLang="en-US" sz="1200" dirty="0">
                          <a:solidFill>
                            <a:schemeClr val="tx1"/>
                          </a:solidFill>
                          <a:latin typeface="ＭＳ Ｐ明朝" panose="02020600040205080304" pitchFamily="18" charset="-128"/>
                          <a:ea typeface="ＭＳ Ｐ明朝" panose="02020600040205080304" pitchFamily="18" charset="-128"/>
                        </a:rPr>
                        <a:t>旭日重光章</a:t>
                      </a:r>
                    </a:p>
                  </a:txBody>
                  <a:tcPr marL="91471" marR="91471" marT="45694" marB="4569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ＭＳ Ｐ明朝" panose="02020600040205080304" pitchFamily="18" charset="-128"/>
                          <a:ea typeface="ＭＳ Ｐ明朝" panose="02020600040205080304" pitchFamily="18" charset="-128"/>
                        </a:rPr>
                        <a:t>瑞宝重光章</a:t>
                      </a:r>
                    </a:p>
                  </a:txBody>
                  <a:tcPr marL="91471" marR="91471" marT="45694" marB="4569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76064">
                <a:tc>
                  <a:txBody>
                    <a:bodyPr/>
                    <a:lstStyle/>
                    <a:p>
                      <a:r>
                        <a:rPr kumimoji="1" lang="ja-JP" altLang="en-US" sz="1200" dirty="0">
                          <a:solidFill>
                            <a:schemeClr val="tx1"/>
                          </a:solidFill>
                          <a:latin typeface="ＭＳ Ｐ明朝" panose="02020600040205080304" pitchFamily="18" charset="-128"/>
                          <a:ea typeface="ＭＳ Ｐ明朝" panose="02020600040205080304" pitchFamily="18" charset="-128"/>
                        </a:rPr>
                        <a:t>旭日中綬章</a:t>
                      </a:r>
                    </a:p>
                  </a:txBody>
                  <a:tcPr marL="91471" marR="91471" marT="45694" marB="4569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ＭＳ Ｐ明朝" panose="02020600040205080304" pitchFamily="18" charset="-128"/>
                          <a:ea typeface="ＭＳ Ｐ明朝" panose="02020600040205080304" pitchFamily="18" charset="-128"/>
                        </a:rPr>
                        <a:t>瑞宝中綬章</a:t>
                      </a:r>
                    </a:p>
                  </a:txBody>
                  <a:tcPr marL="91471" marR="91471" marT="45694" marB="4569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24342">
                <a:tc>
                  <a:txBody>
                    <a:bodyPr/>
                    <a:lstStyle/>
                    <a:p>
                      <a:r>
                        <a:rPr kumimoji="1" lang="ja-JP" altLang="en-US" sz="1200" dirty="0">
                          <a:solidFill>
                            <a:schemeClr val="tx1"/>
                          </a:solidFill>
                          <a:latin typeface="ＭＳ Ｐ明朝" panose="02020600040205080304" pitchFamily="18" charset="-128"/>
                          <a:ea typeface="ＭＳ Ｐ明朝" panose="02020600040205080304" pitchFamily="18" charset="-128"/>
                        </a:rPr>
                        <a:t>旭日小綬章</a:t>
                      </a:r>
                    </a:p>
                  </a:txBody>
                  <a:tcPr marL="91471" marR="91471" marT="45694" marB="4569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ＭＳ Ｐ明朝" panose="02020600040205080304" pitchFamily="18" charset="-128"/>
                          <a:ea typeface="ＭＳ Ｐ明朝" panose="02020600040205080304" pitchFamily="18" charset="-128"/>
                        </a:rPr>
                        <a:t>瑞宝小綬章</a:t>
                      </a:r>
                    </a:p>
                  </a:txBody>
                  <a:tcPr marL="91471" marR="91471" marT="45694" marB="4569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575174">
                <a:tc>
                  <a:txBody>
                    <a:bodyPr/>
                    <a:lstStyle/>
                    <a:p>
                      <a:r>
                        <a:rPr kumimoji="1" lang="ja-JP" altLang="en-US" sz="1200" dirty="0">
                          <a:solidFill>
                            <a:schemeClr val="tx1"/>
                          </a:solidFill>
                          <a:latin typeface="ＭＳ Ｐ明朝" panose="02020600040205080304" pitchFamily="18" charset="-128"/>
                          <a:ea typeface="ＭＳ Ｐ明朝" panose="02020600040205080304" pitchFamily="18" charset="-128"/>
                        </a:rPr>
                        <a:t>旭日双光章</a:t>
                      </a:r>
                    </a:p>
                  </a:txBody>
                  <a:tcPr marL="91471" marR="91471" marT="45694" marB="4569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ＭＳ Ｐ明朝" panose="02020600040205080304" pitchFamily="18" charset="-128"/>
                          <a:ea typeface="ＭＳ Ｐ明朝" panose="02020600040205080304" pitchFamily="18" charset="-128"/>
                        </a:rPr>
                        <a:t>瑞宝双光章</a:t>
                      </a:r>
                    </a:p>
                  </a:txBody>
                  <a:tcPr marL="91471" marR="91471" marT="45694" marB="4569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529371">
                <a:tc>
                  <a:txBody>
                    <a:bodyPr/>
                    <a:lstStyle/>
                    <a:p>
                      <a:r>
                        <a:rPr kumimoji="1" lang="ja-JP" altLang="en-US" sz="1200" dirty="0">
                          <a:solidFill>
                            <a:schemeClr val="tx1"/>
                          </a:solidFill>
                          <a:latin typeface="ＭＳ Ｐ明朝" panose="02020600040205080304" pitchFamily="18" charset="-128"/>
                          <a:ea typeface="ＭＳ Ｐ明朝" panose="02020600040205080304" pitchFamily="18" charset="-128"/>
                        </a:rPr>
                        <a:t>旭日単光章</a:t>
                      </a:r>
                      <a:endParaRPr kumimoji="1" lang="en-US" altLang="ja-JP" sz="1200" dirty="0">
                        <a:solidFill>
                          <a:schemeClr val="tx1"/>
                        </a:solidFill>
                        <a:latin typeface="ＭＳ Ｐ明朝" panose="02020600040205080304" pitchFamily="18" charset="-128"/>
                        <a:ea typeface="ＭＳ Ｐ明朝" panose="02020600040205080304" pitchFamily="18" charset="-128"/>
                      </a:endParaRPr>
                    </a:p>
                  </a:txBody>
                  <a:tcPr marL="91471" marR="91471" marT="45694" marB="4569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ＭＳ Ｐ明朝" panose="02020600040205080304" pitchFamily="18" charset="-128"/>
                          <a:ea typeface="ＭＳ Ｐ明朝" panose="02020600040205080304" pitchFamily="18" charset="-128"/>
                        </a:rPr>
                        <a:t>瑞宝単光章</a:t>
                      </a:r>
                      <a:endParaRPr kumimoji="1" lang="en-US" altLang="ja-JP" sz="1200" dirty="0">
                        <a:solidFill>
                          <a:schemeClr val="tx1"/>
                        </a:solidFill>
                        <a:latin typeface="ＭＳ Ｐ明朝" panose="02020600040205080304" pitchFamily="18" charset="-128"/>
                        <a:ea typeface="ＭＳ Ｐ明朝" panose="02020600040205080304" pitchFamily="18" charset="-128"/>
                      </a:endParaRPr>
                    </a:p>
                  </a:txBody>
                  <a:tcPr marL="91471" marR="91471" marT="45694" marB="4569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graphicFrame>
        <p:nvGraphicFramePr>
          <p:cNvPr id="7" name="表 6"/>
          <p:cNvGraphicFramePr>
            <a:graphicFrameLocks noGrp="1"/>
          </p:cNvGraphicFramePr>
          <p:nvPr/>
        </p:nvGraphicFramePr>
        <p:xfrm>
          <a:off x="3084513" y="1289050"/>
          <a:ext cx="1919287" cy="4402145"/>
        </p:xfrm>
        <a:graphic>
          <a:graphicData uri="http://schemas.openxmlformats.org/drawingml/2006/table">
            <a:tbl>
              <a:tblPr firstRow="1" bandRow="1">
                <a:tableStyleId>{073A0DAA-6AF3-43AB-8588-CEC1D06C72B9}</a:tableStyleId>
              </a:tblPr>
              <a:tblGrid>
                <a:gridCol w="1919287">
                  <a:extLst>
                    <a:ext uri="{9D8B030D-6E8A-4147-A177-3AD203B41FA5}">
                      <a16:colId xmlns:a16="http://schemas.microsoft.com/office/drawing/2014/main" val="20000"/>
                    </a:ext>
                  </a:extLst>
                </a:gridCol>
              </a:tblGrid>
              <a:tr h="287885">
                <a:tc>
                  <a:txBody>
                    <a:bodyPr/>
                    <a:lstStyle/>
                    <a:p>
                      <a:pPr algn="ctr"/>
                      <a:r>
                        <a:rPr kumimoji="1" lang="ja-JP" altLang="en-US" sz="1200" b="0" dirty="0">
                          <a:solidFill>
                            <a:schemeClr val="tx1"/>
                          </a:solidFill>
                          <a:latin typeface="ＭＳ Ｐ明朝" panose="02020600040205080304" pitchFamily="18" charset="-128"/>
                          <a:ea typeface="ＭＳ Ｐ明朝" panose="02020600040205080304" pitchFamily="18" charset="-128"/>
                        </a:rPr>
                        <a:t>大勲位菊花章頸飾</a:t>
                      </a:r>
                    </a:p>
                  </a:txBody>
                  <a:tcPr marL="91396" marR="91396"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7428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Ｐ明朝" panose="02020600040205080304" pitchFamily="18" charset="-128"/>
                          <a:ea typeface="ＭＳ Ｐ明朝" panose="02020600040205080304" pitchFamily="18" charset="-128"/>
                        </a:rPr>
                        <a:t>大勲位菊花大綬章</a:t>
                      </a:r>
                    </a:p>
                  </a:txBody>
                  <a:tcPr marL="91396" marR="91396"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7428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Ｐ明朝" panose="02020600040205080304" pitchFamily="18" charset="-128"/>
                          <a:ea typeface="ＭＳ Ｐ明朝" panose="02020600040205080304" pitchFamily="18" charset="-128"/>
                        </a:rPr>
                        <a:t>勲一等旭日桐花大綬章</a:t>
                      </a:r>
                    </a:p>
                  </a:txBody>
                  <a:tcPr marL="91396" marR="91396"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7428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Ｐ明朝" panose="02020600040205080304" pitchFamily="18" charset="-128"/>
                          <a:ea typeface="ＭＳ Ｐ明朝" panose="02020600040205080304" pitchFamily="18" charset="-128"/>
                        </a:rPr>
                        <a:t>勲一等旭日大綬章</a:t>
                      </a:r>
                    </a:p>
                  </a:txBody>
                  <a:tcPr marL="91396" marR="91396"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7428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Ｐ明朝" panose="02020600040205080304" pitchFamily="18" charset="-128"/>
                          <a:ea typeface="ＭＳ Ｐ明朝" panose="02020600040205080304" pitchFamily="18" charset="-128"/>
                        </a:rPr>
                        <a:t>勲一等瑞宝章</a:t>
                      </a:r>
                    </a:p>
                  </a:txBody>
                  <a:tcPr marL="91396" marR="91396"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7428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Ｐ明朝" panose="02020600040205080304" pitchFamily="18" charset="-128"/>
                          <a:ea typeface="ＭＳ Ｐ明朝" panose="02020600040205080304" pitchFamily="18" charset="-128"/>
                        </a:rPr>
                        <a:t>勲二等旭日重光章</a:t>
                      </a:r>
                    </a:p>
                  </a:txBody>
                  <a:tcPr marL="91396" marR="91396"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7428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Ｐ明朝" panose="02020600040205080304" pitchFamily="18" charset="-128"/>
                          <a:ea typeface="ＭＳ Ｐ明朝" panose="02020600040205080304" pitchFamily="18" charset="-128"/>
                        </a:rPr>
                        <a:t>勲二等瑞宝章</a:t>
                      </a:r>
                    </a:p>
                  </a:txBody>
                  <a:tcPr marL="91396" marR="91396"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27428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Ｐ明朝" panose="02020600040205080304" pitchFamily="18" charset="-128"/>
                          <a:ea typeface="ＭＳ Ｐ明朝" panose="02020600040205080304" pitchFamily="18" charset="-128"/>
                        </a:rPr>
                        <a:t>勲三等旭日中綬章</a:t>
                      </a:r>
                    </a:p>
                  </a:txBody>
                  <a:tcPr marL="91396" marR="91396"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7428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Ｐ明朝" panose="02020600040205080304" pitchFamily="18" charset="-128"/>
                          <a:ea typeface="ＭＳ Ｐ明朝" panose="02020600040205080304" pitchFamily="18" charset="-128"/>
                        </a:rPr>
                        <a:t>勲三等瑞宝章</a:t>
                      </a:r>
                    </a:p>
                  </a:txBody>
                  <a:tcPr marL="91396" marR="91396"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27428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Ｐ明朝" panose="02020600040205080304" pitchFamily="18" charset="-128"/>
                          <a:ea typeface="ＭＳ Ｐ明朝" panose="02020600040205080304" pitchFamily="18" charset="-128"/>
                        </a:rPr>
                        <a:t>勲四等旭日小綬章</a:t>
                      </a:r>
                    </a:p>
                  </a:txBody>
                  <a:tcPr marL="91396" marR="91396"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27428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Ｐ明朝" panose="02020600040205080304" pitchFamily="18" charset="-128"/>
                          <a:ea typeface="ＭＳ Ｐ明朝" panose="02020600040205080304" pitchFamily="18" charset="-128"/>
                        </a:rPr>
                        <a:t>勲四等瑞宝章</a:t>
                      </a:r>
                    </a:p>
                  </a:txBody>
                  <a:tcPr marL="91396" marR="91396"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27428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Ｐ明朝" panose="02020600040205080304" pitchFamily="18" charset="-128"/>
                          <a:ea typeface="ＭＳ Ｐ明朝" panose="02020600040205080304" pitchFamily="18" charset="-128"/>
                        </a:rPr>
                        <a:t>勲五等旭日双光章</a:t>
                      </a:r>
                    </a:p>
                  </a:txBody>
                  <a:tcPr marL="91396" marR="91396"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27428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Ｐ明朝" panose="02020600040205080304" pitchFamily="18" charset="-128"/>
                          <a:ea typeface="ＭＳ Ｐ明朝" panose="02020600040205080304" pitchFamily="18" charset="-128"/>
                        </a:rPr>
                        <a:t>勲五等瑞宝章</a:t>
                      </a:r>
                    </a:p>
                  </a:txBody>
                  <a:tcPr marL="91396" marR="91396"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27428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Ｐ明朝" panose="02020600040205080304" pitchFamily="18" charset="-128"/>
                          <a:ea typeface="ＭＳ Ｐ明朝" panose="02020600040205080304" pitchFamily="18" charset="-128"/>
                        </a:rPr>
                        <a:t>勲六等旭日単光章</a:t>
                      </a:r>
                    </a:p>
                  </a:txBody>
                  <a:tcPr marL="91396" marR="91396"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27428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Ｐ明朝" panose="02020600040205080304" pitchFamily="18" charset="-128"/>
                          <a:ea typeface="ＭＳ Ｐ明朝" panose="02020600040205080304" pitchFamily="18" charset="-128"/>
                        </a:rPr>
                        <a:t>勲六等瑞宝章</a:t>
                      </a:r>
                    </a:p>
                  </a:txBody>
                  <a:tcPr marL="91396" marR="91396"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27428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ＭＳ Ｐ明朝" panose="02020600040205080304" pitchFamily="18" charset="-128"/>
                          <a:ea typeface="ＭＳ Ｐ明朝" panose="02020600040205080304" pitchFamily="18" charset="-128"/>
                        </a:rPr>
                        <a:t>※</a:t>
                      </a:r>
                      <a:r>
                        <a:rPr kumimoji="1" lang="ja-JP" altLang="en-US" sz="1200" b="0" dirty="0">
                          <a:solidFill>
                            <a:schemeClr val="tx1"/>
                          </a:solidFill>
                          <a:latin typeface="ＭＳ Ｐ明朝" panose="02020600040205080304" pitchFamily="18" charset="-128"/>
                          <a:ea typeface="ＭＳ Ｐ明朝" panose="02020600040205080304" pitchFamily="18" charset="-128"/>
                        </a:rPr>
                        <a:t>以下省略</a:t>
                      </a:r>
                    </a:p>
                  </a:txBody>
                  <a:tcPr marL="91396" marR="91396" marT="45702" marB="457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bl>
          </a:graphicData>
        </a:graphic>
      </p:graphicFrame>
      <p:graphicFrame>
        <p:nvGraphicFramePr>
          <p:cNvPr id="8" name="表 7"/>
          <p:cNvGraphicFramePr>
            <a:graphicFrameLocks noGrp="1"/>
          </p:cNvGraphicFramePr>
          <p:nvPr/>
        </p:nvGraphicFramePr>
        <p:xfrm>
          <a:off x="6372225" y="1000125"/>
          <a:ext cx="1920875" cy="4859339"/>
        </p:xfrm>
        <a:graphic>
          <a:graphicData uri="http://schemas.openxmlformats.org/drawingml/2006/table">
            <a:tbl>
              <a:tblPr firstRow="1" bandRow="1">
                <a:tableStyleId>{073A0DAA-6AF3-43AB-8588-CEC1D06C72B9}</a:tableStyleId>
              </a:tblPr>
              <a:tblGrid>
                <a:gridCol w="720328">
                  <a:extLst>
                    <a:ext uri="{9D8B030D-6E8A-4147-A177-3AD203B41FA5}">
                      <a16:colId xmlns:a16="http://schemas.microsoft.com/office/drawing/2014/main" val="20000"/>
                    </a:ext>
                  </a:extLst>
                </a:gridCol>
                <a:gridCol w="1200547">
                  <a:extLst>
                    <a:ext uri="{9D8B030D-6E8A-4147-A177-3AD203B41FA5}">
                      <a16:colId xmlns:a16="http://schemas.microsoft.com/office/drawing/2014/main" val="20001"/>
                    </a:ext>
                  </a:extLst>
                </a:gridCol>
              </a:tblGrid>
              <a:tr h="313237">
                <a:tc>
                  <a:txBody>
                    <a:bodyPr/>
                    <a:lstStyle/>
                    <a:p>
                      <a:pPr algn="ctr"/>
                      <a:r>
                        <a:rPr kumimoji="1" lang="ja-JP" altLang="en-US" sz="1200" b="0" dirty="0">
                          <a:solidFill>
                            <a:schemeClr val="tx1"/>
                          </a:solidFill>
                          <a:latin typeface="ＭＳ Ｐ明朝" panose="02020600040205080304" pitchFamily="18" charset="-128"/>
                          <a:ea typeface="ＭＳ Ｐ明朝" panose="02020600040205080304" pitchFamily="18" charset="-128"/>
                        </a:rPr>
                        <a:t>位階</a:t>
                      </a: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ＭＳ Ｐ明朝" panose="02020600040205080304" pitchFamily="18" charset="-128"/>
                          <a:ea typeface="ＭＳ Ｐ明朝" panose="02020600040205080304" pitchFamily="18" charset="-128"/>
                        </a:rPr>
                        <a:t>ふりがな</a:t>
                      </a: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13237">
                <a:tc>
                  <a:txBody>
                    <a:bodyPr/>
                    <a:lstStyle/>
                    <a:p>
                      <a:pPr algn="ctr"/>
                      <a:r>
                        <a:rPr kumimoji="1" lang="ja-JP" altLang="en-US" sz="1200" b="0" dirty="0">
                          <a:solidFill>
                            <a:schemeClr val="tx1"/>
                          </a:solidFill>
                          <a:latin typeface="ＭＳ Ｐ明朝" panose="02020600040205080304" pitchFamily="18" charset="-128"/>
                          <a:ea typeface="ＭＳ Ｐ明朝" panose="02020600040205080304" pitchFamily="18" charset="-128"/>
                        </a:rPr>
                        <a:t>正一位</a:t>
                      </a: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solidFill>
                            <a:schemeClr val="tx1"/>
                          </a:solidFill>
                          <a:latin typeface="ＭＳ Ｐ明朝" panose="02020600040205080304" pitchFamily="18" charset="-128"/>
                          <a:ea typeface="ＭＳ Ｐ明朝" panose="02020600040205080304" pitchFamily="18" charset="-128"/>
                        </a:rPr>
                        <a:t>しょういちい</a:t>
                      </a: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88105">
                <a:tc>
                  <a:txBody>
                    <a:bodyPr/>
                    <a:lstStyle/>
                    <a:p>
                      <a:pPr algn="ctr"/>
                      <a:r>
                        <a:rPr kumimoji="1" lang="ja-JP" altLang="en-US" sz="1200" dirty="0">
                          <a:solidFill>
                            <a:schemeClr val="tx1"/>
                          </a:solidFill>
                          <a:latin typeface="ＭＳ Ｐ明朝" panose="02020600040205080304" pitchFamily="18" charset="-128"/>
                          <a:ea typeface="ＭＳ Ｐ明朝" panose="02020600040205080304" pitchFamily="18" charset="-128"/>
                        </a:rPr>
                        <a:t>従一位</a:t>
                      </a: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err="1">
                          <a:solidFill>
                            <a:schemeClr val="tx1"/>
                          </a:solidFill>
                          <a:latin typeface="ＭＳ Ｐ明朝" panose="02020600040205080304" pitchFamily="18" charset="-128"/>
                          <a:ea typeface="ＭＳ Ｐ明朝" panose="02020600040205080304" pitchFamily="18" charset="-128"/>
                        </a:rPr>
                        <a:t>じゅ</a:t>
                      </a:r>
                      <a:r>
                        <a:rPr kumimoji="1" lang="ja-JP" altLang="en-US" sz="1200" b="0" dirty="0">
                          <a:solidFill>
                            <a:schemeClr val="tx1"/>
                          </a:solidFill>
                          <a:latin typeface="ＭＳ Ｐ明朝" panose="02020600040205080304" pitchFamily="18" charset="-128"/>
                          <a:ea typeface="ＭＳ Ｐ明朝" panose="02020600040205080304" pitchFamily="18" charset="-128"/>
                        </a:rPr>
                        <a:t>いちい</a:t>
                      </a: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74389">
                <a:tc>
                  <a:txBody>
                    <a:bodyPr/>
                    <a:lstStyle/>
                    <a:p>
                      <a:pPr algn="ctr"/>
                      <a:r>
                        <a:rPr kumimoji="1" lang="ja-JP" altLang="en-US" sz="1200" b="0" dirty="0">
                          <a:solidFill>
                            <a:schemeClr val="tx1"/>
                          </a:solidFill>
                          <a:latin typeface="ＭＳ Ｐ明朝" panose="02020600040205080304" pitchFamily="18" charset="-128"/>
                          <a:ea typeface="ＭＳ Ｐ明朝" panose="02020600040205080304" pitchFamily="18" charset="-128"/>
                        </a:rPr>
                        <a:t>正二位</a:t>
                      </a: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solidFill>
                            <a:schemeClr val="tx1"/>
                          </a:solidFill>
                          <a:latin typeface="ＭＳ Ｐ明朝" panose="02020600040205080304" pitchFamily="18" charset="-128"/>
                          <a:ea typeface="ＭＳ Ｐ明朝" panose="02020600040205080304" pitchFamily="18" charset="-128"/>
                        </a:rPr>
                        <a:t>しょうに</a:t>
                      </a:r>
                      <a:r>
                        <a:rPr kumimoji="1" lang="ja-JP" altLang="en-US" sz="1200" b="0" dirty="0" err="1">
                          <a:solidFill>
                            <a:schemeClr val="tx1"/>
                          </a:solidFill>
                          <a:latin typeface="ＭＳ Ｐ明朝" panose="02020600040205080304" pitchFamily="18" charset="-128"/>
                          <a:ea typeface="ＭＳ Ｐ明朝" panose="02020600040205080304" pitchFamily="18" charset="-128"/>
                        </a:rPr>
                        <a:t>い</a:t>
                      </a:r>
                      <a:endParaRPr kumimoji="1" lang="ja-JP" altLang="en-US" sz="1200" b="0" dirty="0">
                        <a:solidFill>
                          <a:schemeClr val="tx1"/>
                        </a:solidFill>
                        <a:latin typeface="ＭＳ Ｐ明朝" panose="02020600040205080304" pitchFamily="18" charset="-128"/>
                        <a:ea typeface="ＭＳ Ｐ明朝" panose="02020600040205080304" pitchFamily="18" charset="-128"/>
                      </a:endParaRP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20785">
                <a:tc>
                  <a:txBody>
                    <a:bodyPr/>
                    <a:lstStyle/>
                    <a:p>
                      <a:pPr algn="ctr"/>
                      <a:r>
                        <a:rPr kumimoji="1" lang="ja-JP" altLang="en-US" sz="1200" dirty="0">
                          <a:solidFill>
                            <a:schemeClr val="tx1"/>
                          </a:solidFill>
                          <a:latin typeface="ＭＳ Ｐ明朝" panose="02020600040205080304" pitchFamily="18" charset="-128"/>
                          <a:ea typeface="ＭＳ Ｐ明朝" panose="02020600040205080304" pitchFamily="18" charset="-128"/>
                        </a:rPr>
                        <a:t>従二位</a:t>
                      </a: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solidFill>
                            <a:schemeClr val="tx1"/>
                          </a:solidFill>
                          <a:latin typeface="ＭＳ Ｐ明朝" panose="02020600040205080304" pitchFamily="18" charset="-128"/>
                          <a:ea typeface="ＭＳ Ｐ明朝" panose="02020600040205080304" pitchFamily="18" charset="-128"/>
                        </a:rPr>
                        <a:t>じゅにい</a:t>
                      </a: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01112">
                <a:tc>
                  <a:txBody>
                    <a:bodyPr/>
                    <a:lstStyle/>
                    <a:p>
                      <a:pPr algn="ctr"/>
                      <a:r>
                        <a:rPr kumimoji="1" lang="ja-JP" altLang="en-US" sz="1200" b="0" dirty="0">
                          <a:solidFill>
                            <a:schemeClr val="tx1"/>
                          </a:solidFill>
                          <a:latin typeface="ＭＳ Ｐ明朝" panose="02020600040205080304" pitchFamily="18" charset="-128"/>
                          <a:ea typeface="ＭＳ Ｐ明朝" panose="02020600040205080304" pitchFamily="18" charset="-128"/>
                        </a:rPr>
                        <a:t>正三位</a:t>
                      </a: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solidFill>
                            <a:schemeClr val="tx1"/>
                          </a:solidFill>
                          <a:latin typeface="ＭＳ Ｐ明朝" panose="02020600040205080304" pitchFamily="18" charset="-128"/>
                          <a:ea typeface="ＭＳ Ｐ明朝" panose="02020600040205080304" pitchFamily="18" charset="-128"/>
                        </a:rPr>
                        <a:t>しょうさん</a:t>
                      </a:r>
                      <a:r>
                        <a:rPr kumimoji="1" lang="ja-JP" altLang="en-US" sz="1200" b="0" dirty="0" err="1">
                          <a:solidFill>
                            <a:schemeClr val="tx1"/>
                          </a:solidFill>
                          <a:latin typeface="ＭＳ Ｐ明朝" panose="02020600040205080304" pitchFamily="18" charset="-128"/>
                          <a:ea typeface="ＭＳ Ｐ明朝" panose="02020600040205080304" pitchFamily="18" charset="-128"/>
                        </a:rPr>
                        <a:t>み</a:t>
                      </a:r>
                      <a:endParaRPr kumimoji="1" lang="ja-JP" altLang="en-US" sz="1200" b="0" dirty="0">
                        <a:solidFill>
                          <a:schemeClr val="tx1"/>
                        </a:solidFill>
                        <a:latin typeface="ＭＳ Ｐ明朝" panose="02020600040205080304" pitchFamily="18" charset="-128"/>
                        <a:ea typeface="ＭＳ Ｐ明朝" panose="02020600040205080304" pitchFamily="18" charset="-128"/>
                      </a:endParaRP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77134">
                <a:tc>
                  <a:txBody>
                    <a:bodyPr/>
                    <a:lstStyle/>
                    <a:p>
                      <a:pPr algn="ctr"/>
                      <a:r>
                        <a:rPr kumimoji="1" lang="ja-JP" altLang="en-US" sz="1200" dirty="0">
                          <a:solidFill>
                            <a:schemeClr val="tx1"/>
                          </a:solidFill>
                          <a:latin typeface="ＭＳ Ｐ明朝" panose="02020600040205080304" pitchFamily="18" charset="-128"/>
                          <a:ea typeface="ＭＳ Ｐ明朝" panose="02020600040205080304" pitchFamily="18" charset="-128"/>
                        </a:rPr>
                        <a:t>従三位</a:t>
                      </a: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err="1">
                          <a:solidFill>
                            <a:schemeClr val="tx1"/>
                          </a:solidFill>
                          <a:latin typeface="ＭＳ Ｐ明朝" panose="02020600040205080304" pitchFamily="18" charset="-128"/>
                          <a:ea typeface="ＭＳ Ｐ明朝" panose="02020600040205080304" pitchFamily="18" charset="-128"/>
                        </a:rPr>
                        <a:t>じゅさんみ</a:t>
                      </a:r>
                      <a:endParaRPr kumimoji="1" lang="en-US" altLang="ja-JP" sz="1200" b="0" dirty="0">
                        <a:solidFill>
                          <a:schemeClr val="tx1"/>
                        </a:solidFill>
                        <a:latin typeface="ＭＳ Ｐ明朝" panose="02020600040205080304" pitchFamily="18" charset="-128"/>
                        <a:ea typeface="ＭＳ Ｐ明朝" panose="02020600040205080304" pitchFamily="18" charset="-128"/>
                      </a:endParaRP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277134">
                <a:tc>
                  <a:txBody>
                    <a:bodyPr/>
                    <a:lstStyle/>
                    <a:p>
                      <a:pPr algn="ctr"/>
                      <a:r>
                        <a:rPr kumimoji="1" lang="ja-JP" altLang="en-US" sz="1200" b="0" dirty="0">
                          <a:solidFill>
                            <a:schemeClr val="tx1"/>
                          </a:solidFill>
                          <a:latin typeface="ＭＳ Ｐ明朝" panose="02020600040205080304" pitchFamily="18" charset="-128"/>
                          <a:ea typeface="ＭＳ Ｐ明朝" panose="02020600040205080304" pitchFamily="18" charset="-128"/>
                        </a:rPr>
                        <a:t>正四位</a:t>
                      </a: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solidFill>
                            <a:schemeClr val="tx1"/>
                          </a:solidFill>
                          <a:latin typeface="ＭＳ Ｐ明朝" panose="02020600040205080304" pitchFamily="18" charset="-128"/>
                          <a:ea typeface="ＭＳ Ｐ明朝" panose="02020600040205080304" pitchFamily="18" charset="-128"/>
                        </a:rPr>
                        <a:t>しょうしい</a:t>
                      </a:r>
                      <a:endParaRPr kumimoji="1" lang="en-US" altLang="ja-JP" sz="1200" b="0" dirty="0">
                        <a:solidFill>
                          <a:schemeClr val="tx1"/>
                        </a:solidFill>
                        <a:latin typeface="ＭＳ Ｐ明朝" panose="02020600040205080304" pitchFamily="18" charset="-128"/>
                        <a:ea typeface="ＭＳ Ｐ明朝" panose="02020600040205080304" pitchFamily="18" charset="-128"/>
                      </a:endParaRP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77134">
                <a:tc>
                  <a:txBody>
                    <a:bodyPr/>
                    <a:lstStyle/>
                    <a:p>
                      <a:pPr algn="ctr"/>
                      <a:r>
                        <a:rPr kumimoji="1" lang="ja-JP" altLang="en-US" sz="1200" dirty="0">
                          <a:solidFill>
                            <a:schemeClr val="tx1"/>
                          </a:solidFill>
                          <a:latin typeface="ＭＳ Ｐ明朝" panose="02020600040205080304" pitchFamily="18" charset="-128"/>
                          <a:ea typeface="ＭＳ Ｐ明朝" panose="02020600040205080304" pitchFamily="18" charset="-128"/>
                        </a:rPr>
                        <a:t>従四位</a:t>
                      </a: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err="1">
                          <a:solidFill>
                            <a:schemeClr val="tx1"/>
                          </a:solidFill>
                          <a:latin typeface="ＭＳ Ｐ明朝" panose="02020600040205080304" pitchFamily="18" charset="-128"/>
                          <a:ea typeface="ＭＳ Ｐ明朝" panose="02020600040205080304" pitchFamily="18" charset="-128"/>
                        </a:rPr>
                        <a:t>じゅ</a:t>
                      </a:r>
                      <a:r>
                        <a:rPr kumimoji="1" lang="ja-JP" altLang="en-US" sz="1200" b="0" dirty="0">
                          <a:solidFill>
                            <a:schemeClr val="tx1"/>
                          </a:solidFill>
                          <a:latin typeface="ＭＳ Ｐ明朝" panose="02020600040205080304" pitchFamily="18" charset="-128"/>
                          <a:ea typeface="ＭＳ Ｐ明朝" panose="02020600040205080304" pitchFamily="18" charset="-128"/>
                        </a:rPr>
                        <a:t>しい</a:t>
                      </a:r>
                      <a:endParaRPr kumimoji="1" lang="en-US" altLang="ja-JP" sz="1200" b="0" dirty="0">
                        <a:solidFill>
                          <a:schemeClr val="tx1"/>
                        </a:solidFill>
                        <a:latin typeface="ＭＳ Ｐ明朝" panose="02020600040205080304" pitchFamily="18" charset="-128"/>
                        <a:ea typeface="ＭＳ Ｐ明朝" panose="02020600040205080304" pitchFamily="18" charset="-128"/>
                      </a:endParaRP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277134">
                <a:tc>
                  <a:txBody>
                    <a:bodyPr/>
                    <a:lstStyle/>
                    <a:p>
                      <a:pPr algn="ctr"/>
                      <a:r>
                        <a:rPr kumimoji="1" lang="ja-JP" altLang="en-US" sz="1200" b="0" dirty="0">
                          <a:solidFill>
                            <a:schemeClr val="tx1"/>
                          </a:solidFill>
                          <a:latin typeface="ＭＳ Ｐ明朝" panose="02020600040205080304" pitchFamily="18" charset="-128"/>
                          <a:ea typeface="ＭＳ Ｐ明朝" panose="02020600040205080304" pitchFamily="18" charset="-128"/>
                        </a:rPr>
                        <a:t>正五位</a:t>
                      </a: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solidFill>
                            <a:schemeClr val="tx1"/>
                          </a:solidFill>
                          <a:latin typeface="ＭＳ Ｐ明朝" panose="02020600040205080304" pitchFamily="18" charset="-128"/>
                          <a:ea typeface="ＭＳ Ｐ明朝" panose="02020600040205080304" pitchFamily="18" charset="-128"/>
                        </a:rPr>
                        <a:t>しょうごい</a:t>
                      </a:r>
                      <a:endParaRPr kumimoji="1" lang="en-US" altLang="ja-JP" sz="1200" b="0" dirty="0">
                        <a:solidFill>
                          <a:schemeClr val="tx1"/>
                        </a:solidFill>
                        <a:latin typeface="ＭＳ Ｐ明朝" panose="02020600040205080304" pitchFamily="18" charset="-128"/>
                        <a:ea typeface="ＭＳ Ｐ明朝" panose="02020600040205080304" pitchFamily="18" charset="-128"/>
                      </a:endParaRP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277134">
                <a:tc>
                  <a:txBody>
                    <a:bodyPr/>
                    <a:lstStyle/>
                    <a:p>
                      <a:pPr algn="ctr"/>
                      <a:r>
                        <a:rPr kumimoji="1" lang="ja-JP" altLang="en-US" sz="1200" dirty="0">
                          <a:solidFill>
                            <a:schemeClr val="tx1"/>
                          </a:solidFill>
                          <a:latin typeface="ＭＳ Ｐ明朝" panose="02020600040205080304" pitchFamily="18" charset="-128"/>
                          <a:ea typeface="ＭＳ Ｐ明朝" panose="02020600040205080304" pitchFamily="18" charset="-128"/>
                        </a:rPr>
                        <a:t>従五位</a:t>
                      </a: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err="1">
                          <a:solidFill>
                            <a:schemeClr val="tx1"/>
                          </a:solidFill>
                          <a:latin typeface="ＭＳ Ｐ明朝" panose="02020600040205080304" pitchFamily="18" charset="-128"/>
                          <a:ea typeface="ＭＳ Ｐ明朝" panose="02020600040205080304" pitchFamily="18" charset="-128"/>
                        </a:rPr>
                        <a:t>じゅごい</a:t>
                      </a:r>
                      <a:endParaRPr kumimoji="1" lang="en-US" altLang="ja-JP" sz="1200" b="0" dirty="0">
                        <a:solidFill>
                          <a:schemeClr val="tx1"/>
                        </a:solidFill>
                        <a:latin typeface="ＭＳ Ｐ明朝" panose="02020600040205080304" pitchFamily="18" charset="-128"/>
                        <a:ea typeface="ＭＳ Ｐ明朝" panose="02020600040205080304" pitchFamily="18" charset="-128"/>
                      </a:endParaRP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277134">
                <a:tc>
                  <a:txBody>
                    <a:bodyPr/>
                    <a:lstStyle/>
                    <a:p>
                      <a:pPr algn="ctr"/>
                      <a:r>
                        <a:rPr kumimoji="1" lang="ja-JP" altLang="en-US" sz="1200" b="0" dirty="0">
                          <a:solidFill>
                            <a:schemeClr val="tx1"/>
                          </a:solidFill>
                          <a:latin typeface="ＭＳ Ｐ明朝" panose="02020600040205080304" pitchFamily="18" charset="-128"/>
                          <a:ea typeface="ＭＳ Ｐ明朝" panose="02020600040205080304" pitchFamily="18" charset="-128"/>
                        </a:rPr>
                        <a:t>正六位</a:t>
                      </a: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solidFill>
                            <a:schemeClr val="tx1"/>
                          </a:solidFill>
                          <a:latin typeface="ＭＳ Ｐ明朝" panose="02020600040205080304" pitchFamily="18" charset="-128"/>
                          <a:ea typeface="ＭＳ Ｐ明朝" panose="02020600040205080304" pitchFamily="18" charset="-128"/>
                        </a:rPr>
                        <a:t>しょうろく</a:t>
                      </a:r>
                      <a:r>
                        <a:rPr kumimoji="1" lang="ja-JP" altLang="en-US" sz="1200" b="0" dirty="0" err="1">
                          <a:solidFill>
                            <a:schemeClr val="tx1"/>
                          </a:solidFill>
                          <a:latin typeface="ＭＳ Ｐ明朝" panose="02020600040205080304" pitchFamily="18" charset="-128"/>
                          <a:ea typeface="ＭＳ Ｐ明朝" panose="02020600040205080304" pitchFamily="18" charset="-128"/>
                        </a:rPr>
                        <a:t>い</a:t>
                      </a:r>
                      <a:endParaRPr kumimoji="1" lang="en-US" altLang="ja-JP" sz="1200" b="0" dirty="0">
                        <a:solidFill>
                          <a:schemeClr val="tx1"/>
                        </a:solidFill>
                        <a:latin typeface="ＭＳ Ｐ明朝" panose="02020600040205080304" pitchFamily="18" charset="-128"/>
                        <a:ea typeface="ＭＳ Ｐ明朝" panose="02020600040205080304" pitchFamily="18" charset="-128"/>
                      </a:endParaRP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277134">
                <a:tc>
                  <a:txBody>
                    <a:bodyPr/>
                    <a:lstStyle/>
                    <a:p>
                      <a:pPr algn="ctr"/>
                      <a:r>
                        <a:rPr kumimoji="1" lang="ja-JP" altLang="en-US" sz="1200" dirty="0">
                          <a:solidFill>
                            <a:schemeClr val="tx1"/>
                          </a:solidFill>
                          <a:latin typeface="ＭＳ Ｐ明朝" panose="02020600040205080304" pitchFamily="18" charset="-128"/>
                          <a:ea typeface="ＭＳ Ｐ明朝" panose="02020600040205080304" pitchFamily="18" charset="-128"/>
                        </a:rPr>
                        <a:t>従六位</a:t>
                      </a: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err="1">
                          <a:solidFill>
                            <a:schemeClr val="tx1"/>
                          </a:solidFill>
                          <a:latin typeface="ＭＳ Ｐ明朝" panose="02020600040205080304" pitchFamily="18" charset="-128"/>
                          <a:ea typeface="ＭＳ Ｐ明朝" panose="02020600040205080304" pitchFamily="18" charset="-128"/>
                        </a:rPr>
                        <a:t>じゅろ</a:t>
                      </a:r>
                      <a:r>
                        <a:rPr kumimoji="1" lang="ja-JP" altLang="en-US" sz="1200" b="0" dirty="0">
                          <a:solidFill>
                            <a:schemeClr val="tx1"/>
                          </a:solidFill>
                          <a:latin typeface="ＭＳ Ｐ明朝" panose="02020600040205080304" pitchFamily="18" charset="-128"/>
                          <a:ea typeface="ＭＳ Ｐ明朝" panose="02020600040205080304" pitchFamily="18" charset="-128"/>
                        </a:rPr>
                        <a:t>くい</a:t>
                      </a:r>
                      <a:endParaRPr kumimoji="1" lang="en-US" altLang="ja-JP" sz="1200" b="0" dirty="0">
                        <a:solidFill>
                          <a:schemeClr val="tx1"/>
                        </a:solidFill>
                        <a:latin typeface="ＭＳ Ｐ明朝" panose="02020600040205080304" pitchFamily="18" charset="-128"/>
                        <a:ea typeface="ＭＳ Ｐ明朝" panose="02020600040205080304" pitchFamily="18" charset="-128"/>
                      </a:endParaRP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277134">
                <a:tc>
                  <a:txBody>
                    <a:bodyPr/>
                    <a:lstStyle/>
                    <a:p>
                      <a:pPr algn="ctr"/>
                      <a:r>
                        <a:rPr kumimoji="1" lang="ja-JP" altLang="en-US" sz="1200" b="0" dirty="0">
                          <a:solidFill>
                            <a:schemeClr val="tx1"/>
                          </a:solidFill>
                          <a:latin typeface="ＭＳ Ｐ明朝" panose="02020600040205080304" pitchFamily="18" charset="-128"/>
                          <a:ea typeface="ＭＳ Ｐ明朝" panose="02020600040205080304" pitchFamily="18" charset="-128"/>
                        </a:rPr>
                        <a:t>正七位</a:t>
                      </a: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solidFill>
                            <a:schemeClr val="tx1"/>
                          </a:solidFill>
                          <a:latin typeface="ＭＳ Ｐ明朝" panose="02020600040205080304" pitchFamily="18" charset="-128"/>
                          <a:ea typeface="ＭＳ Ｐ明朝" panose="02020600040205080304" pitchFamily="18" charset="-128"/>
                        </a:rPr>
                        <a:t>しょうし</a:t>
                      </a:r>
                      <a:r>
                        <a:rPr kumimoji="1" lang="ja-JP" altLang="en-US" sz="1200" b="0" dirty="0" err="1">
                          <a:solidFill>
                            <a:schemeClr val="tx1"/>
                          </a:solidFill>
                          <a:latin typeface="ＭＳ Ｐ明朝" panose="02020600040205080304" pitchFamily="18" charset="-128"/>
                          <a:ea typeface="ＭＳ Ｐ明朝" panose="02020600040205080304" pitchFamily="18" charset="-128"/>
                        </a:rPr>
                        <a:t>ちい</a:t>
                      </a:r>
                      <a:endParaRPr kumimoji="1" lang="en-US" altLang="ja-JP" sz="1200" b="0" dirty="0">
                        <a:solidFill>
                          <a:schemeClr val="tx1"/>
                        </a:solidFill>
                        <a:latin typeface="ＭＳ Ｐ明朝" panose="02020600040205080304" pitchFamily="18" charset="-128"/>
                        <a:ea typeface="ＭＳ Ｐ明朝" panose="02020600040205080304" pitchFamily="18" charset="-128"/>
                      </a:endParaRP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277134">
                <a:tc>
                  <a:txBody>
                    <a:bodyPr/>
                    <a:lstStyle/>
                    <a:p>
                      <a:pPr algn="ctr"/>
                      <a:r>
                        <a:rPr kumimoji="1" lang="ja-JP" altLang="en-US" sz="1200" dirty="0">
                          <a:solidFill>
                            <a:schemeClr val="tx1"/>
                          </a:solidFill>
                          <a:latin typeface="ＭＳ Ｐ明朝" panose="02020600040205080304" pitchFamily="18" charset="-128"/>
                          <a:ea typeface="ＭＳ Ｐ明朝" panose="02020600040205080304" pitchFamily="18" charset="-128"/>
                        </a:rPr>
                        <a:t>従七位</a:t>
                      </a: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err="1">
                          <a:solidFill>
                            <a:schemeClr val="tx1"/>
                          </a:solidFill>
                          <a:latin typeface="ＭＳ Ｐ明朝" panose="02020600040205080304" pitchFamily="18" charset="-128"/>
                          <a:ea typeface="ＭＳ Ｐ明朝" panose="02020600040205080304" pitchFamily="18" charset="-128"/>
                        </a:rPr>
                        <a:t>じゅしちい</a:t>
                      </a:r>
                      <a:endParaRPr kumimoji="1" lang="en-US" altLang="ja-JP" sz="1200" b="0" dirty="0">
                        <a:solidFill>
                          <a:schemeClr val="tx1"/>
                        </a:solidFill>
                        <a:latin typeface="ＭＳ Ｐ明朝" panose="02020600040205080304" pitchFamily="18" charset="-128"/>
                        <a:ea typeface="ＭＳ Ｐ明朝" panose="02020600040205080304" pitchFamily="18" charset="-128"/>
                      </a:endParaRP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277134">
                <a:tc>
                  <a:txBody>
                    <a:bodyPr/>
                    <a:lstStyle/>
                    <a:p>
                      <a:pPr algn="ctr"/>
                      <a:r>
                        <a:rPr kumimoji="1" lang="ja-JP" altLang="en-US" sz="1200" b="0" dirty="0">
                          <a:solidFill>
                            <a:schemeClr val="tx1"/>
                          </a:solidFill>
                          <a:latin typeface="ＭＳ Ｐ明朝" panose="02020600040205080304" pitchFamily="18" charset="-128"/>
                          <a:ea typeface="ＭＳ Ｐ明朝" panose="02020600040205080304" pitchFamily="18" charset="-128"/>
                        </a:rPr>
                        <a:t>正八位</a:t>
                      </a: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solidFill>
                            <a:schemeClr val="tx1"/>
                          </a:solidFill>
                          <a:latin typeface="ＭＳ Ｐ明朝" panose="02020600040205080304" pitchFamily="18" charset="-128"/>
                          <a:ea typeface="ＭＳ Ｐ明朝" panose="02020600040205080304" pitchFamily="18" charset="-128"/>
                        </a:rPr>
                        <a:t>しょうはち</a:t>
                      </a:r>
                      <a:r>
                        <a:rPr kumimoji="1" lang="ja-JP" altLang="en-US" sz="1200" b="0" dirty="0" err="1">
                          <a:solidFill>
                            <a:schemeClr val="tx1"/>
                          </a:solidFill>
                          <a:latin typeface="ＭＳ Ｐ明朝" panose="02020600040205080304" pitchFamily="18" charset="-128"/>
                          <a:ea typeface="ＭＳ Ｐ明朝" panose="02020600040205080304" pitchFamily="18" charset="-128"/>
                        </a:rPr>
                        <a:t>い</a:t>
                      </a:r>
                      <a:endParaRPr kumimoji="1" lang="en-US" altLang="ja-JP" sz="1200" b="0" dirty="0">
                        <a:solidFill>
                          <a:schemeClr val="tx1"/>
                        </a:solidFill>
                        <a:latin typeface="ＭＳ Ｐ明朝" panose="02020600040205080304" pitchFamily="18" charset="-128"/>
                        <a:ea typeface="ＭＳ Ｐ明朝" panose="02020600040205080304" pitchFamily="18" charset="-128"/>
                      </a:endParaRP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277134">
                <a:tc>
                  <a:txBody>
                    <a:bodyPr/>
                    <a:lstStyle/>
                    <a:p>
                      <a:pPr algn="ctr"/>
                      <a:r>
                        <a:rPr kumimoji="1" lang="ja-JP" altLang="en-US" sz="1200" dirty="0">
                          <a:solidFill>
                            <a:schemeClr val="tx1"/>
                          </a:solidFill>
                          <a:latin typeface="ＭＳ Ｐ明朝" panose="02020600040205080304" pitchFamily="18" charset="-128"/>
                          <a:ea typeface="ＭＳ Ｐ明朝" panose="02020600040205080304" pitchFamily="18" charset="-128"/>
                        </a:rPr>
                        <a:t>従八位</a:t>
                      </a: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err="1">
                          <a:solidFill>
                            <a:schemeClr val="tx1"/>
                          </a:solidFill>
                          <a:latin typeface="ＭＳ Ｐ明朝" panose="02020600040205080304" pitchFamily="18" charset="-128"/>
                          <a:ea typeface="ＭＳ Ｐ明朝" panose="02020600040205080304" pitchFamily="18" charset="-128"/>
                        </a:rPr>
                        <a:t>じゅはちい</a:t>
                      </a:r>
                      <a:endParaRPr kumimoji="1" lang="en-US" altLang="ja-JP" sz="1200" b="0" dirty="0">
                        <a:solidFill>
                          <a:schemeClr val="tx1"/>
                        </a:solidFill>
                        <a:latin typeface="ＭＳ Ｐ明朝" panose="02020600040205080304" pitchFamily="18" charset="-128"/>
                        <a:ea typeface="ＭＳ Ｐ明朝" panose="02020600040205080304" pitchFamily="18" charset="-128"/>
                      </a:endParaRPr>
                    </a:p>
                  </a:txBody>
                  <a:tcPr marL="91471" marR="91471"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bl>
          </a:graphicData>
        </a:graphic>
      </p:graphicFrame>
      <p:sp>
        <p:nvSpPr>
          <p:cNvPr id="10" name="正方形/長方形 9"/>
          <p:cNvSpPr/>
          <p:nvPr/>
        </p:nvSpPr>
        <p:spPr>
          <a:xfrm>
            <a:off x="250825" y="404813"/>
            <a:ext cx="5184775" cy="59245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5867400" y="404813"/>
            <a:ext cx="2881313" cy="59245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847" name="テキスト ボックス 11"/>
          <p:cNvSpPr txBox="1">
            <a:spLocks noChangeArrowheads="1"/>
          </p:cNvSpPr>
          <p:nvPr/>
        </p:nvSpPr>
        <p:spPr bwMode="auto">
          <a:xfrm>
            <a:off x="1042988" y="620713"/>
            <a:ext cx="35290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a:latin typeface="Arial" charset="0"/>
              </a:rPr>
              <a:t>平成１５年秋以降の勲等（新・旧）</a:t>
            </a:r>
          </a:p>
        </p:txBody>
      </p:sp>
      <p:sp>
        <p:nvSpPr>
          <p:cNvPr id="30848" name="テキスト ボックス 12"/>
          <p:cNvSpPr txBox="1">
            <a:spLocks noChangeArrowheads="1"/>
          </p:cNvSpPr>
          <p:nvPr/>
        </p:nvSpPr>
        <p:spPr bwMode="auto">
          <a:xfrm>
            <a:off x="866775" y="985838"/>
            <a:ext cx="14017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200">
                <a:latin typeface="Arial" charset="0"/>
              </a:rPr>
              <a:t>＜現在の勲等＞</a:t>
            </a:r>
          </a:p>
        </p:txBody>
      </p:sp>
      <p:sp>
        <p:nvSpPr>
          <p:cNvPr id="30849" name="テキスト ボックス 13"/>
          <p:cNvSpPr txBox="1">
            <a:spLocks noChangeArrowheads="1"/>
          </p:cNvSpPr>
          <p:nvPr/>
        </p:nvSpPr>
        <p:spPr bwMode="auto">
          <a:xfrm>
            <a:off x="3419475" y="990600"/>
            <a:ext cx="10810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200">
                <a:latin typeface="Arial" charset="0"/>
              </a:rPr>
              <a:t>＜旧　勲等＞</a:t>
            </a:r>
          </a:p>
        </p:txBody>
      </p:sp>
      <p:sp>
        <p:nvSpPr>
          <p:cNvPr id="30850" name="テキスト ボックス 14"/>
          <p:cNvSpPr txBox="1">
            <a:spLocks noChangeArrowheads="1"/>
          </p:cNvSpPr>
          <p:nvPr/>
        </p:nvSpPr>
        <p:spPr bwMode="auto">
          <a:xfrm>
            <a:off x="6516688" y="549275"/>
            <a:ext cx="14398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800">
                <a:latin typeface="Arial" charset="0"/>
              </a:rPr>
              <a:t>叙位（位階）</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図表 2"/>
          <p:cNvGraphicFramePr/>
          <p:nvPr>
            <p:extLst>
              <p:ext uri="{D42A27DB-BD31-4B8C-83A1-F6EECF244321}">
                <p14:modId xmlns:p14="http://schemas.microsoft.com/office/powerpoint/2010/main" val="2607566730"/>
              </p:ext>
            </p:extLst>
          </p:nvPr>
        </p:nvGraphicFramePr>
        <p:xfrm>
          <a:off x="251520" y="811213"/>
          <a:ext cx="8640960" cy="59102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スライド番号プレースホルダー 4"/>
          <p:cNvSpPr>
            <a:spLocks noGrp="1"/>
          </p:cNvSpPr>
          <p:nvPr>
            <p:ph type="sldNum" sz="quarter" idx="12"/>
          </p:nvPr>
        </p:nvSpPr>
        <p:spPr>
          <a:xfrm>
            <a:off x="6588125" y="6381750"/>
            <a:ext cx="2133600" cy="365125"/>
          </a:xfrm>
        </p:spPr>
        <p:txBody>
          <a:bodyPr/>
          <a:lstStyle/>
          <a:p>
            <a:pPr>
              <a:defRPr/>
            </a:pPr>
            <a:fld id="{AB1B59AA-47DC-43AA-AD77-AA162143C10E}" type="slidenum">
              <a:rPr lang="ja-JP" altLang="en-US" smtClean="0"/>
              <a:pPr>
                <a:defRPr/>
              </a:pPr>
              <a:t>3</a:t>
            </a:fld>
            <a:endParaRPr lang="ja-JP" altLang="en-US" dirty="0"/>
          </a:p>
        </p:txBody>
      </p:sp>
      <p:sp>
        <p:nvSpPr>
          <p:cNvPr id="6" name="テキスト ボックス 5"/>
          <p:cNvSpPr txBox="1"/>
          <p:nvPr/>
        </p:nvSpPr>
        <p:spPr>
          <a:xfrm>
            <a:off x="0" y="287338"/>
            <a:ext cx="9144000" cy="523875"/>
          </a:xfrm>
          <a:prstGeom prst="rect">
            <a:avLst/>
          </a:prstGeom>
          <a:noFill/>
        </p:spPr>
        <p:txBody>
          <a:bodyPr>
            <a:spAutoFit/>
          </a:bodyPr>
          <a:lstStyle/>
          <a:p>
            <a:pPr marL="457200" indent="-457200" algn="ctr" fontAlgn="auto">
              <a:spcBef>
                <a:spcPct val="20000"/>
              </a:spcBef>
              <a:spcAft>
                <a:spcPts val="0"/>
              </a:spcAft>
              <a:defRPr/>
            </a:pPr>
            <a:r>
              <a:rPr lang="en-US" altLang="ja-JP" sz="2800" b="1" u="sng" dirty="0">
                <a:latin typeface="Meiryo UI" panose="020B0604030504040204" pitchFamily="50" charset="-128"/>
                <a:ea typeface="Meiryo UI" panose="020B0604030504040204" pitchFamily="50" charset="-128"/>
              </a:rPr>
              <a:t>Ⅰ.</a:t>
            </a:r>
            <a:r>
              <a:rPr lang="ja-JP" altLang="en-US" sz="2800" b="1" u="sng" dirty="0">
                <a:latin typeface="Meiryo UI" panose="020B0604030504040204" pitchFamily="50" charset="-128"/>
                <a:ea typeface="Meiryo UI" panose="020B0604030504040204" pitchFamily="50" charset="-128"/>
              </a:rPr>
              <a:t>叙勲（春秋、随時）</a:t>
            </a:r>
            <a:endParaRPr lang="en-US" altLang="ja-JP" sz="2800" b="1" dirty="0">
              <a:latin typeface="Meiryo UI" panose="020B0604030504040204" pitchFamily="50" charset="-128"/>
              <a:ea typeface="Meiryo UI" panose="020B0604030504040204"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6588125" y="6381750"/>
            <a:ext cx="2133600" cy="365125"/>
          </a:xfrm>
        </p:spPr>
        <p:txBody>
          <a:bodyPr/>
          <a:lstStyle/>
          <a:p>
            <a:pPr>
              <a:defRPr/>
            </a:pPr>
            <a:fld id="{AB1B59AA-47DC-43AA-AD77-AA162143C10E}" type="slidenum">
              <a:rPr lang="ja-JP" altLang="en-US" smtClean="0"/>
              <a:pPr>
                <a:defRPr/>
              </a:pPr>
              <a:t>4</a:t>
            </a:fld>
            <a:endParaRPr lang="ja-JP" altLang="en-US" dirty="0"/>
          </a:p>
        </p:txBody>
      </p:sp>
      <p:sp>
        <p:nvSpPr>
          <p:cNvPr id="6" name="テキスト ボックス 5"/>
          <p:cNvSpPr txBox="1"/>
          <p:nvPr/>
        </p:nvSpPr>
        <p:spPr>
          <a:xfrm>
            <a:off x="0" y="287338"/>
            <a:ext cx="9144000" cy="523220"/>
          </a:xfrm>
          <a:prstGeom prst="rect">
            <a:avLst/>
          </a:prstGeom>
          <a:noFill/>
        </p:spPr>
        <p:txBody>
          <a:bodyPr>
            <a:spAutoFit/>
          </a:bodyPr>
          <a:lstStyle/>
          <a:p>
            <a:pPr marL="457200" indent="-457200" algn="ctr" fontAlgn="auto">
              <a:spcBef>
                <a:spcPts val="0"/>
              </a:spcBef>
              <a:spcAft>
                <a:spcPts val="0"/>
              </a:spcAft>
              <a:defRPr/>
            </a:pPr>
            <a:r>
              <a:rPr lang="en-US" altLang="ja-JP" sz="2800" b="1" u="sng" dirty="0">
                <a:latin typeface="Meiryo UI" panose="020B0604030504040204" pitchFamily="50" charset="-128"/>
                <a:ea typeface="Meiryo UI" panose="020B0604030504040204" pitchFamily="50" charset="-128"/>
              </a:rPr>
              <a:t>Ⅱ.</a:t>
            </a:r>
            <a:r>
              <a:rPr lang="ja-JP" altLang="en-US" sz="2800" b="1" u="sng" dirty="0">
                <a:latin typeface="Meiryo UI" panose="020B0604030504040204" pitchFamily="50" charset="-128"/>
                <a:ea typeface="Meiryo UI" panose="020B0604030504040204" pitchFamily="50" charset="-128"/>
              </a:rPr>
              <a:t>褒章（春秋のみ）</a:t>
            </a:r>
            <a:endParaRPr lang="en-US" altLang="ja-JP" sz="2800" b="1" u="sng" dirty="0">
              <a:latin typeface="Meiryo UI" panose="020B0604030504040204" pitchFamily="50" charset="-128"/>
              <a:ea typeface="Meiryo UI" panose="020B0604030504040204" pitchFamily="50" charset="-128"/>
            </a:endParaRPr>
          </a:p>
        </p:txBody>
      </p:sp>
      <p:graphicFrame>
        <p:nvGraphicFramePr>
          <p:cNvPr id="7" name="図表 6"/>
          <p:cNvGraphicFramePr/>
          <p:nvPr>
            <p:extLst>
              <p:ext uri="{D42A27DB-BD31-4B8C-83A1-F6EECF244321}">
                <p14:modId xmlns:p14="http://schemas.microsoft.com/office/powerpoint/2010/main" val="752327615"/>
              </p:ext>
            </p:extLst>
          </p:nvPr>
        </p:nvGraphicFramePr>
        <p:xfrm>
          <a:off x="107405" y="811213"/>
          <a:ext cx="9145115" cy="57662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8596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四角形吹き出し 9"/>
          <p:cNvSpPr/>
          <p:nvPr/>
        </p:nvSpPr>
        <p:spPr>
          <a:xfrm>
            <a:off x="5745594" y="5822791"/>
            <a:ext cx="2627818" cy="792088"/>
          </a:xfrm>
          <a:prstGeom prst="wedgeRectCallout">
            <a:avLst>
              <a:gd name="adj1" fmla="val -58363"/>
              <a:gd name="adj2" fmla="val -80949"/>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lvl="0"/>
            <a:r>
              <a:rPr lang="ja-JP" altLang="en-US" sz="1600" dirty="0">
                <a:solidFill>
                  <a:prstClr val="black"/>
                </a:solidFill>
                <a:latin typeface="メイリオ" panose="020B0604030504040204" pitchFamily="50" charset="-128"/>
                <a:ea typeface="メイリオ" panose="020B0604030504040204" pitchFamily="50" charset="-128"/>
              </a:rPr>
              <a:t>長歴は、過去の受章者の功績を継続しただけでは、功績として評価されません。</a:t>
            </a:r>
            <a:endParaRPr kumimoji="1" lang="ja-JP" altLang="en-US" sz="1600" dirty="0">
              <a:latin typeface="メイリオ" panose="020B0604030504040204" pitchFamily="50" charset="-128"/>
              <a:ea typeface="メイリオ" panose="020B0604030504040204" pitchFamily="50" charset="-128"/>
            </a:endParaRPr>
          </a:p>
        </p:txBody>
      </p:sp>
      <p:sp>
        <p:nvSpPr>
          <p:cNvPr id="5" name="スライド番号プレースホルダー 4"/>
          <p:cNvSpPr>
            <a:spLocks noGrp="1"/>
          </p:cNvSpPr>
          <p:nvPr>
            <p:ph type="sldNum" sz="quarter" idx="12"/>
          </p:nvPr>
        </p:nvSpPr>
        <p:spPr>
          <a:xfrm>
            <a:off x="6588125" y="6381750"/>
            <a:ext cx="2133600" cy="365125"/>
          </a:xfrm>
        </p:spPr>
        <p:txBody>
          <a:bodyPr/>
          <a:lstStyle/>
          <a:p>
            <a:pPr>
              <a:defRPr/>
            </a:pPr>
            <a:fld id="{2E08CC63-0DC2-468A-8A76-A49072C07F36}" type="slidenum">
              <a:rPr lang="ja-JP" altLang="en-US" smtClean="0"/>
              <a:pPr>
                <a:defRPr/>
              </a:pPr>
              <a:t>5</a:t>
            </a:fld>
            <a:endParaRPr lang="ja-JP" altLang="en-US" dirty="0"/>
          </a:p>
        </p:txBody>
      </p:sp>
      <p:sp>
        <p:nvSpPr>
          <p:cNvPr id="6" name="テキスト ボックス 5"/>
          <p:cNvSpPr txBox="1"/>
          <p:nvPr/>
        </p:nvSpPr>
        <p:spPr>
          <a:xfrm>
            <a:off x="0" y="610329"/>
            <a:ext cx="9144000" cy="522288"/>
          </a:xfrm>
          <a:prstGeom prst="rect">
            <a:avLst/>
          </a:prstGeom>
          <a:noFill/>
        </p:spPr>
        <p:txBody>
          <a:bodyPr>
            <a:spAutoFit/>
          </a:bodyPr>
          <a:lstStyle/>
          <a:p>
            <a:pPr marL="457200" indent="-457200" algn="ctr" fontAlgn="auto">
              <a:spcBef>
                <a:spcPct val="20000"/>
              </a:spcBef>
              <a:spcAft>
                <a:spcPts val="0"/>
              </a:spcAft>
              <a:defRPr/>
            </a:pPr>
            <a:r>
              <a:rPr lang="en-US" altLang="ja-JP" sz="2800" b="1" u="sng" dirty="0">
                <a:latin typeface="+mn-ea"/>
                <a:ea typeface="+mn-ea"/>
              </a:rPr>
              <a:t>Ⅰ.</a:t>
            </a:r>
            <a:r>
              <a:rPr lang="ja-JP" altLang="en-US" sz="2800" b="1" u="sng" dirty="0">
                <a:latin typeface="+mn-ea"/>
                <a:ea typeface="+mn-ea"/>
              </a:rPr>
              <a:t>叙勲・</a:t>
            </a:r>
            <a:r>
              <a:rPr lang="en-US" altLang="ja-JP" sz="2800" b="1" u="sng" dirty="0">
                <a:latin typeface="+mn-ea"/>
                <a:ea typeface="+mn-ea"/>
              </a:rPr>
              <a:t>Ⅱ.</a:t>
            </a:r>
            <a:r>
              <a:rPr lang="ja-JP" altLang="en-US" sz="2800" b="1" u="sng" dirty="0">
                <a:latin typeface="+mn-ea"/>
                <a:ea typeface="+mn-ea"/>
              </a:rPr>
              <a:t>褒章における候補者の選考・推薦、審査</a:t>
            </a:r>
            <a:endParaRPr lang="en-US" altLang="ja-JP" sz="2800" b="1" u="sng" dirty="0">
              <a:latin typeface="+mn-ea"/>
              <a:ea typeface="+mn-ea"/>
            </a:endParaRPr>
          </a:p>
        </p:txBody>
      </p:sp>
      <p:sp>
        <p:nvSpPr>
          <p:cNvPr id="9" name="テキスト ボックス 8"/>
          <p:cNvSpPr txBox="1"/>
          <p:nvPr/>
        </p:nvSpPr>
        <p:spPr>
          <a:xfrm>
            <a:off x="0" y="3327411"/>
            <a:ext cx="9144000" cy="2259080"/>
          </a:xfrm>
          <a:prstGeom prst="rect">
            <a:avLst/>
          </a:prstGeom>
          <a:noFill/>
        </p:spPr>
        <p:txBody>
          <a:bodyPr>
            <a:spAutoFit/>
          </a:bodyPr>
          <a:lstStyle/>
          <a:p>
            <a:pPr marL="273050" indent="-273050" fontAlgn="auto">
              <a:spcBef>
                <a:spcPct val="20000"/>
              </a:spcBef>
              <a:spcAft>
                <a:spcPts val="0"/>
              </a:spcAft>
              <a:defRPr/>
            </a:pPr>
            <a:r>
              <a:rPr lang="ja-JP" altLang="en-US" sz="2200" b="1" dirty="0">
                <a:latin typeface="+mn-ea"/>
                <a:ea typeface="+mn-ea"/>
              </a:rPr>
              <a:t>　</a:t>
            </a:r>
            <a:r>
              <a:rPr lang="en-US" altLang="ja-JP" sz="2200" b="1" dirty="0">
                <a:latin typeface="+mn-ea"/>
                <a:ea typeface="+mn-ea"/>
              </a:rPr>
              <a:t>【</a:t>
            </a:r>
            <a:r>
              <a:rPr lang="ja-JP" altLang="en-US" sz="2200" b="1" dirty="0">
                <a:latin typeface="+mn-ea"/>
                <a:ea typeface="+mn-ea"/>
              </a:rPr>
              <a:t>候補者の審査</a:t>
            </a:r>
            <a:r>
              <a:rPr lang="en-US" altLang="ja-JP" sz="2200" b="1" dirty="0">
                <a:latin typeface="+mn-ea"/>
                <a:ea typeface="+mn-ea"/>
              </a:rPr>
              <a:t>】</a:t>
            </a:r>
          </a:p>
          <a:p>
            <a:pPr marL="273050" indent="-273050" fontAlgn="auto">
              <a:spcBef>
                <a:spcPct val="20000"/>
              </a:spcBef>
              <a:spcAft>
                <a:spcPts val="0"/>
              </a:spcAft>
              <a:defRPr/>
            </a:pPr>
            <a:r>
              <a:rPr lang="ja-JP" altLang="en-US" sz="2200" b="1" dirty="0">
                <a:latin typeface="+mn-ea"/>
                <a:ea typeface="+mn-ea"/>
              </a:rPr>
              <a:t>　 当局からの推薦にあたっては、当局基準等に基づき、</a:t>
            </a:r>
            <a:r>
              <a:rPr lang="ja-JP" altLang="en-US" sz="2200" b="1" u="sng" dirty="0">
                <a:solidFill>
                  <a:srgbClr val="FF0000"/>
                </a:solidFill>
                <a:latin typeface="+mn-ea"/>
                <a:ea typeface="+mn-ea"/>
              </a:rPr>
              <a:t>企業の経営トップ歴</a:t>
            </a:r>
            <a:r>
              <a:rPr lang="ja-JP" altLang="ja-JP" sz="2200" b="1" u="sng" dirty="0">
                <a:solidFill>
                  <a:srgbClr val="FF0000"/>
                </a:solidFill>
                <a:latin typeface="+mn-ea"/>
                <a:ea typeface="+mn-ea"/>
              </a:rPr>
              <a:t>や</a:t>
            </a:r>
            <a:r>
              <a:rPr lang="ja-JP" altLang="en-US" sz="2200" b="1" u="sng" dirty="0">
                <a:solidFill>
                  <a:srgbClr val="FF0000"/>
                </a:solidFill>
                <a:latin typeface="+mn-ea"/>
                <a:ea typeface="+mn-ea"/>
              </a:rPr>
              <a:t>団体の</a:t>
            </a:r>
            <a:r>
              <a:rPr lang="ja-JP" altLang="ja-JP" sz="2200" b="1" u="sng" dirty="0">
                <a:solidFill>
                  <a:srgbClr val="FF0000"/>
                </a:solidFill>
                <a:latin typeface="+mn-ea"/>
                <a:ea typeface="+mn-ea"/>
              </a:rPr>
              <a:t>長</a:t>
            </a:r>
            <a:r>
              <a:rPr lang="ja-JP" altLang="en-US" sz="2200" b="1" u="sng" dirty="0">
                <a:solidFill>
                  <a:srgbClr val="FF0000"/>
                </a:solidFill>
                <a:latin typeface="+mn-ea"/>
                <a:ea typeface="+mn-ea"/>
              </a:rPr>
              <a:t>歴</a:t>
            </a:r>
            <a:r>
              <a:rPr lang="ja-JP" altLang="ja-JP" sz="2200" b="1" u="sng" dirty="0">
                <a:solidFill>
                  <a:srgbClr val="FF0000"/>
                </a:solidFill>
                <a:latin typeface="+mn-ea"/>
                <a:ea typeface="+mn-ea"/>
              </a:rPr>
              <a:t>の在職期間</a:t>
            </a:r>
            <a:r>
              <a:rPr lang="ja-JP" altLang="ja-JP" sz="2200" b="1" dirty="0">
                <a:latin typeface="+mn-ea"/>
                <a:ea typeface="+mn-ea"/>
              </a:rPr>
              <a:t>等</a:t>
            </a:r>
            <a:r>
              <a:rPr lang="ja-JP" altLang="en-US" sz="2200" b="1" dirty="0">
                <a:latin typeface="+mn-ea"/>
                <a:ea typeface="+mn-ea"/>
              </a:rPr>
              <a:t>の</a:t>
            </a:r>
            <a:r>
              <a:rPr lang="ja-JP" altLang="ja-JP" sz="2200" b="1" dirty="0">
                <a:latin typeface="+mn-ea"/>
                <a:ea typeface="+mn-ea"/>
              </a:rPr>
              <a:t>外形的な事実のみによることなく、候補者が</a:t>
            </a:r>
            <a:r>
              <a:rPr lang="ja-JP" altLang="ja-JP" sz="2200" b="1" u="sng" dirty="0">
                <a:solidFill>
                  <a:srgbClr val="FF0000"/>
                </a:solidFill>
                <a:latin typeface="+mn-ea"/>
                <a:ea typeface="+mn-ea"/>
              </a:rPr>
              <a:t>果たした職責</a:t>
            </a:r>
            <a:r>
              <a:rPr lang="ja-JP" altLang="en-US" sz="2200" b="1" dirty="0">
                <a:latin typeface="+mn-ea"/>
                <a:ea typeface="+mn-ea"/>
              </a:rPr>
              <a:t>、</a:t>
            </a:r>
            <a:r>
              <a:rPr lang="ja-JP" altLang="ja-JP" sz="2200" b="1" dirty="0">
                <a:latin typeface="+mn-ea"/>
                <a:ea typeface="+mn-ea"/>
              </a:rPr>
              <a:t>あるいは</a:t>
            </a:r>
            <a:r>
              <a:rPr lang="ja-JP" altLang="ja-JP" sz="2200" b="1" u="sng" dirty="0">
                <a:solidFill>
                  <a:srgbClr val="FF0000"/>
                </a:solidFill>
                <a:latin typeface="+mn-ea"/>
                <a:ea typeface="+mn-ea"/>
              </a:rPr>
              <a:t>具体的な業績の内容</a:t>
            </a:r>
            <a:r>
              <a:rPr lang="ja-JP" altLang="en-US" sz="2200" b="1" u="sng" dirty="0">
                <a:solidFill>
                  <a:srgbClr val="FF0000"/>
                </a:solidFill>
                <a:latin typeface="+mn-ea"/>
                <a:ea typeface="+mn-ea"/>
              </a:rPr>
              <a:t>等</a:t>
            </a:r>
            <a:r>
              <a:rPr lang="ja-JP" altLang="ja-JP" sz="2200" b="1" dirty="0">
                <a:latin typeface="+mn-ea"/>
                <a:ea typeface="+mn-ea"/>
              </a:rPr>
              <a:t>に着目して</a:t>
            </a:r>
            <a:r>
              <a:rPr lang="ja-JP" altLang="en-US" sz="2200" b="1" dirty="0">
                <a:latin typeface="+mn-ea"/>
                <a:ea typeface="+mn-ea"/>
              </a:rPr>
              <a:t>候補者の審査を実施。</a:t>
            </a:r>
            <a:endParaRPr lang="en-US" altLang="ja-JP" sz="2200" b="1" dirty="0">
              <a:latin typeface="+mn-ea"/>
              <a:ea typeface="+mn-ea"/>
            </a:endParaRPr>
          </a:p>
          <a:p>
            <a:pPr marL="273050" indent="-273050" fontAlgn="auto">
              <a:spcBef>
                <a:spcPct val="20000"/>
              </a:spcBef>
              <a:spcAft>
                <a:spcPts val="0"/>
              </a:spcAft>
              <a:defRPr/>
            </a:pPr>
            <a:r>
              <a:rPr lang="ja-JP" altLang="en-US" sz="2200" b="1" dirty="0">
                <a:latin typeface="+mn-ea"/>
                <a:ea typeface="+mn-ea"/>
              </a:rPr>
              <a:t>　</a:t>
            </a:r>
            <a:r>
              <a:rPr lang="ja-JP" altLang="en-US" sz="2200" b="1" u="sng" dirty="0">
                <a:solidFill>
                  <a:srgbClr val="0070C0"/>
                </a:solidFill>
                <a:latin typeface="+mn-ea"/>
                <a:ea typeface="+mn-ea"/>
              </a:rPr>
              <a:t>（注）企業の経営トップや団体の長歴</a:t>
            </a:r>
            <a:r>
              <a:rPr lang="ja-JP" altLang="en-US" sz="2200" b="1" dirty="0">
                <a:latin typeface="+mn-ea"/>
                <a:ea typeface="+mn-ea"/>
              </a:rPr>
              <a:t>の</a:t>
            </a:r>
            <a:r>
              <a:rPr lang="ja-JP" altLang="en-US" sz="2200" b="1" u="sng" dirty="0">
                <a:solidFill>
                  <a:srgbClr val="FF0000"/>
                </a:solidFill>
                <a:latin typeface="+mn-ea"/>
                <a:ea typeface="+mn-ea"/>
              </a:rPr>
              <a:t>在職期間中が評価対象</a:t>
            </a:r>
            <a:endParaRPr lang="en-US" altLang="ja-JP" sz="2200" b="1" u="sng" dirty="0">
              <a:solidFill>
                <a:srgbClr val="FF0000"/>
              </a:solidFill>
              <a:latin typeface="+mn-ea"/>
              <a:ea typeface="+mn-ea"/>
            </a:endParaRPr>
          </a:p>
        </p:txBody>
      </p:sp>
      <p:sp>
        <p:nvSpPr>
          <p:cNvPr id="8" name="テキスト ボックス 7"/>
          <p:cNvSpPr txBox="1"/>
          <p:nvPr/>
        </p:nvSpPr>
        <p:spPr>
          <a:xfrm>
            <a:off x="0" y="1191358"/>
            <a:ext cx="9144000" cy="2191369"/>
          </a:xfrm>
          <a:prstGeom prst="rect">
            <a:avLst/>
          </a:prstGeom>
          <a:noFill/>
        </p:spPr>
        <p:txBody>
          <a:bodyPr>
            <a:spAutoFit/>
          </a:bodyPr>
          <a:lstStyle/>
          <a:p>
            <a:pPr marL="273050" indent="-273050" fontAlgn="auto">
              <a:spcBef>
                <a:spcPct val="20000"/>
              </a:spcBef>
              <a:spcAft>
                <a:spcPts val="0"/>
              </a:spcAft>
              <a:tabLst>
                <a:tab pos="273050" algn="l"/>
              </a:tabLst>
              <a:defRPr/>
            </a:pPr>
            <a:r>
              <a:rPr lang="ja-JP" altLang="en-US" sz="2200" b="1" dirty="0">
                <a:latin typeface="+mn-ea"/>
                <a:ea typeface="+mn-ea"/>
              </a:rPr>
              <a:t>　</a:t>
            </a:r>
            <a:r>
              <a:rPr lang="en-US" altLang="ja-JP" sz="2200" b="1" dirty="0">
                <a:latin typeface="+mn-ea"/>
                <a:ea typeface="+mn-ea"/>
              </a:rPr>
              <a:t>【</a:t>
            </a:r>
            <a:r>
              <a:rPr lang="ja-JP" altLang="en-US" sz="2200" b="1" dirty="0">
                <a:latin typeface="+mn-ea"/>
                <a:ea typeface="+mn-ea"/>
              </a:rPr>
              <a:t>候補者の選考・推薦</a:t>
            </a:r>
            <a:r>
              <a:rPr lang="en-US" altLang="ja-JP" sz="2200" b="1" dirty="0">
                <a:latin typeface="+mn-ea"/>
                <a:ea typeface="+mn-ea"/>
              </a:rPr>
              <a:t>】</a:t>
            </a:r>
          </a:p>
          <a:p>
            <a:pPr marL="273050" indent="-273050" fontAlgn="auto">
              <a:spcBef>
                <a:spcPct val="20000"/>
              </a:spcBef>
              <a:spcAft>
                <a:spcPts val="0"/>
              </a:spcAft>
              <a:tabLst>
                <a:tab pos="273050" algn="l"/>
              </a:tabLst>
              <a:defRPr/>
            </a:pPr>
            <a:r>
              <a:rPr lang="ja-JP" altLang="en-US" sz="2200" b="1" dirty="0">
                <a:latin typeface="+mn-ea"/>
                <a:ea typeface="+mn-ea"/>
              </a:rPr>
              <a:t>　 製造産業局においては、</a:t>
            </a:r>
            <a:r>
              <a:rPr lang="ja-JP" altLang="ja-JP" sz="2200" b="1" dirty="0">
                <a:latin typeface="+mn-ea"/>
                <a:ea typeface="+mn-ea"/>
              </a:rPr>
              <a:t>多年に</a:t>
            </a:r>
            <a:r>
              <a:rPr lang="ja-JP" altLang="en-US" sz="2200" b="1" dirty="0">
                <a:latin typeface="+mn-ea"/>
                <a:ea typeface="+mn-ea"/>
              </a:rPr>
              <a:t>亘り、</a:t>
            </a:r>
            <a:r>
              <a:rPr lang="ja-JP" altLang="en-US" sz="2200" b="1" dirty="0">
                <a:solidFill>
                  <a:srgbClr val="0070C0"/>
                </a:solidFill>
                <a:latin typeface="+mn-ea"/>
                <a:ea typeface="+mn-ea"/>
              </a:rPr>
              <a:t>「製造産業局の</a:t>
            </a:r>
            <a:r>
              <a:rPr lang="ja-JP" altLang="ja-JP" sz="2200" b="1" dirty="0">
                <a:solidFill>
                  <a:srgbClr val="0070C0"/>
                </a:solidFill>
                <a:latin typeface="+mn-ea"/>
                <a:ea typeface="+mn-ea"/>
              </a:rPr>
              <a:t>所管業種</a:t>
            </a:r>
            <a:r>
              <a:rPr lang="ja-JP" altLang="en-US" sz="2200" b="1" dirty="0">
                <a:solidFill>
                  <a:srgbClr val="0070C0"/>
                </a:solidFill>
                <a:latin typeface="+mn-ea"/>
                <a:ea typeface="+mn-ea"/>
              </a:rPr>
              <a:t>」</a:t>
            </a:r>
            <a:r>
              <a:rPr lang="ja-JP" altLang="ja-JP" sz="2200" b="1" dirty="0">
                <a:solidFill>
                  <a:srgbClr val="0070C0"/>
                </a:solidFill>
                <a:latin typeface="+mn-ea"/>
                <a:ea typeface="+mn-ea"/>
              </a:rPr>
              <a:t>に携わ</a:t>
            </a:r>
            <a:r>
              <a:rPr lang="ja-JP" altLang="en-US" sz="2200" b="1" dirty="0">
                <a:solidFill>
                  <a:srgbClr val="0070C0"/>
                </a:solidFill>
                <a:latin typeface="+mn-ea"/>
                <a:ea typeface="+mn-ea"/>
              </a:rPr>
              <a:t>る企業・団体関係者</a:t>
            </a:r>
            <a:r>
              <a:rPr lang="ja-JP" altLang="en-US" sz="2200" b="1" dirty="0">
                <a:latin typeface="+mn-ea"/>
                <a:ea typeface="+mn-ea"/>
              </a:rPr>
              <a:t>の中から、当該産業の発展を図り、かつ国家や公共に対する</a:t>
            </a:r>
            <a:r>
              <a:rPr lang="ja-JP" altLang="en-US" sz="2200" b="1" u="sng" dirty="0">
                <a:solidFill>
                  <a:srgbClr val="FF0000"/>
                </a:solidFill>
                <a:latin typeface="+mn-ea"/>
                <a:ea typeface="+mn-ea"/>
              </a:rPr>
              <a:t>顕著な功労等があった方々</a:t>
            </a:r>
            <a:r>
              <a:rPr lang="ja-JP" altLang="en-US" sz="2200" b="1" dirty="0">
                <a:latin typeface="+mn-ea"/>
                <a:ea typeface="+mn-ea"/>
              </a:rPr>
              <a:t>を叙勲・褒章等の</a:t>
            </a:r>
            <a:r>
              <a:rPr lang="ja-JP" altLang="en-US" sz="2200" b="1" dirty="0">
                <a:solidFill>
                  <a:srgbClr val="0070C0"/>
                </a:solidFill>
                <a:latin typeface="+mn-ea"/>
                <a:ea typeface="+mn-ea"/>
              </a:rPr>
              <a:t>候補者として選考</a:t>
            </a:r>
            <a:r>
              <a:rPr lang="ja-JP" altLang="en-US" sz="2200" b="1" dirty="0">
                <a:latin typeface="+mn-ea"/>
                <a:ea typeface="+mn-ea"/>
              </a:rPr>
              <a:t>し、「産業振興功労」や「業務精励功績」等で功労があった方として、</a:t>
            </a:r>
            <a:r>
              <a:rPr lang="ja-JP" altLang="en-US" sz="2200" b="1" dirty="0">
                <a:solidFill>
                  <a:srgbClr val="0070C0"/>
                </a:solidFill>
                <a:latin typeface="+mn-ea"/>
                <a:ea typeface="+mn-ea"/>
              </a:rPr>
              <a:t>賞勲局へ推薦</a:t>
            </a:r>
            <a:r>
              <a:rPr lang="ja-JP" altLang="en-US" sz="2200" b="1" dirty="0">
                <a:latin typeface="+mn-ea"/>
                <a:ea typeface="+mn-ea"/>
              </a:rPr>
              <a:t>。</a:t>
            </a:r>
            <a:endParaRPr lang="en-US" altLang="ja-JP" sz="2200" b="1" dirty="0">
              <a:latin typeface="+mn-ea"/>
              <a:ea typeface="+mn-ea"/>
            </a:endParaRPr>
          </a:p>
        </p:txBody>
      </p:sp>
      <p:sp>
        <p:nvSpPr>
          <p:cNvPr id="7" name="四角形吹き出し 6"/>
          <p:cNvSpPr/>
          <p:nvPr/>
        </p:nvSpPr>
        <p:spPr>
          <a:xfrm>
            <a:off x="971600" y="5776106"/>
            <a:ext cx="2621394" cy="792088"/>
          </a:xfrm>
          <a:prstGeom prst="wedgeRectCallout">
            <a:avLst>
              <a:gd name="adj1" fmla="val -1060"/>
              <a:gd name="adj2" fmla="val -73652"/>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600" dirty="0">
                <a:latin typeface="メイリオ" panose="020B0604030504040204" pitchFamily="50" charset="-128"/>
                <a:ea typeface="メイリオ" panose="020B0604030504040204" pitchFamily="50" charset="-128"/>
              </a:rPr>
              <a:t>企業であれば、経営トップ（社長、ＣＥＯ等）歴が評価期間になります。</a:t>
            </a:r>
            <a:endParaRPr kumimoji="1" lang="ja-JP" altLang="en-US" sz="1600" dirty="0">
              <a:latin typeface="メイリオ" panose="020B0604030504040204" pitchFamily="50" charset="-128"/>
              <a:ea typeface="メイリオ" panose="020B0604030504040204" pitchFamily="50" charset="-128"/>
            </a:endParaRPr>
          </a:p>
        </p:txBody>
      </p:sp>
      <p:sp>
        <p:nvSpPr>
          <p:cNvPr id="3" name="角丸四角形 2"/>
          <p:cNvSpPr/>
          <p:nvPr/>
        </p:nvSpPr>
        <p:spPr>
          <a:xfrm>
            <a:off x="7413584" y="116632"/>
            <a:ext cx="1622912" cy="457026"/>
          </a:xfrm>
          <a:prstGeom prst="round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共通</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6588125" y="6381750"/>
            <a:ext cx="2133600" cy="365125"/>
          </a:xfrm>
        </p:spPr>
        <p:txBody>
          <a:bodyPr/>
          <a:lstStyle/>
          <a:p>
            <a:pPr>
              <a:defRPr/>
            </a:pPr>
            <a:fld id="{18412723-6B99-42BC-BEB7-F79AAE47D8D4}" type="slidenum">
              <a:rPr lang="ja-JP" altLang="en-US" smtClean="0"/>
              <a:pPr>
                <a:defRPr/>
              </a:pPr>
              <a:t>6</a:t>
            </a:fld>
            <a:endParaRPr lang="ja-JP" altLang="en-US" dirty="0"/>
          </a:p>
        </p:txBody>
      </p:sp>
      <p:sp>
        <p:nvSpPr>
          <p:cNvPr id="7" name="テキスト ボックス 6"/>
          <p:cNvSpPr txBox="1"/>
          <p:nvPr/>
        </p:nvSpPr>
        <p:spPr>
          <a:xfrm>
            <a:off x="0" y="882932"/>
            <a:ext cx="9144000" cy="2936188"/>
          </a:xfrm>
          <a:prstGeom prst="rect">
            <a:avLst/>
          </a:prstGeom>
          <a:noFill/>
        </p:spPr>
        <p:txBody>
          <a:bodyPr>
            <a:spAutoFit/>
          </a:bodyPr>
          <a:lstStyle/>
          <a:p>
            <a:pPr marL="457200" indent="-457200" fontAlgn="auto">
              <a:spcBef>
                <a:spcPct val="20000"/>
              </a:spcBef>
              <a:spcAft>
                <a:spcPts val="0"/>
              </a:spcAft>
              <a:defRPr/>
            </a:pPr>
            <a:r>
              <a:rPr lang="ja-JP" altLang="en-US" sz="2600" b="1" dirty="0">
                <a:latin typeface="+mn-ea"/>
                <a:ea typeface="+mn-ea"/>
              </a:rPr>
              <a:t>１．春秋の叙勲</a:t>
            </a:r>
            <a:endParaRPr lang="en-US" altLang="ja-JP" sz="2600" b="1" dirty="0">
              <a:latin typeface="+mn-ea"/>
              <a:ea typeface="+mn-ea"/>
            </a:endParaRPr>
          </a:p>
          <a:p>
            <a:pPr marL="457200" indent="-457200" fontAlgn="auto">
              <a:spcBef>
                <a:spcPct val="20000"/>
              </a:spcBef>
              <a:spcAft>
                <a:spcPts val="0"/>
              </a:spcAft>
              <a:defRPr/>
            </a:pPr>
            <a:r>
              <a:rPr lang="ja-JP" altLang="en-US" sz="2600" b="1" dirty="0">
                <a:latin typeface="+mn-ea"/>
                <a:ea typeface="+mn-ea"/>
              </a:rPr>
              <a:t>　</a:t>
            </a:r>
            <a:r>
              <a:rPr lang="ja-JP" altLang="en-US" sz="2200" b="1" dirty="0">
                <a:latin typeface="+mn-ea"/>
                <a:ea typeface="+mn-ea"/>
              </a:rPr>
              <a:t>○国家又は公共に対して功労のある者。</a:t>
            </a:r>
            <a:endParaRPr lang="en-US" altLang="ja-JP" sz="2200" b="1" dirty="0">
              <a:latin typeface="+mn-ea"/>
              <a:ea typeface="+mn-ea"/>
            </a:endParaRPr>
          </a:p>
          <a:p>
            <a:pPr marL="457200" indent="-457200" fontAlgn="auto">
              <a:spcBef>
                <a:spcPct val="20000"/>
              </a:spcBef>
              <a:spcAft>
                <a:spcPts val="0"/>
              </a:spcAft>
              <a:defRPr/>
            </a:pPr>
            <a:r>
              <a:rPr lang="ja-JP" altLang="en-US" sz="2200" b="1" dirty="0">
                <a:latin typeface="+mn-ea"/>
                <a:ea typeface="+mn-ea"/>
              </a:rPr>
              <a:t>　○</a:t>
            </a:r>
            <a:r>
              <a:rPr lang="ja-JP" altLang="en-US" sz="2200" b="1" u="sng" dirty="0">
                <a:solidFill>
                  <a:srgbClr val="FF0000"/>
                </a:solidFill>
                <a:latin typeface="+mn-ea"/>
                <a:ea typeface="+mn-ea"/>
              </a:rPr>
              <a:t>７０歳以上の生存者</a:t>
            </a:r>
            <a:r>
              <a:rPr lang="ja-JP" altLang="en-US" sz="2200" b="1" u="sng" dirty="0">
                <a:latin typeface="+mn-ea"/>
                <a:ea typeface="+mn-ea"/>
              </a:rPr>
              <a:t>。</a:t>
            </a:r>
            <a:endParaRPr lang="en-US" altLang="ja-JP" sz="2200" b="1" dirty="0">
              <a:latin typeface="+mn-ea"/>
              <a:ea typeface="+mn-ea"/>
            </a:endParaRPr>
          </a:p>
          <a:p>
            <a:pPr marL="457200" indent="-457200" fontAlgn="auto">
              <a:spcBef>
                <a:spcPct val="20000"/>
              </a:spcBef>
              <a:spcAft>
                <a:spcPts val="0"/>
              </a:spcAft>
              <a:defRPr/>
            </a:pPr>
            <a:r>
              <a:rPr lang="ja-JP" altLang="en-US" sz="2200" b="1" dirty="0">
                <a:latin typeface="+mn-ea"/>
                <a:ea typeface="+mn-ea"/>
              </a:rPr>
              <a:t>　　</a:t>
            </a:r>
            <a:r>
              <a:rPr lang="ja-JP" altLang="en-US" sz="2200" b="1" dirty="0">
                <a:solidFill>
                  <a:srgbClr val="0070C0"/>
                </a:solidFill>
                <a:latin typeface="+mn-ea"/>
                <a:ea typeface="+mn-ea"/>
              </a:rPr>
              <a:t> （年齢の考え方：春は４月２９日現在、秋は１１月３日現在）</a:t>
            </a:r>
            <a:endParaRPr lang="en-US" altLang="ja-JP" sz="2200" b="1" dirty="0">
              <a:solidFill>
                <a:srgbClr val="0070C0"/>
              </a:solidFill>
              <a:latin typeface="+mn-ea"/>
              <a:ea typeface="+mn-ea"/>
            </a:endParaRPr>
          </a:p>
          <a:p>
            <a:pPr marL="457200" indent="-457200" fontAlgn="auto">
              <a:spcBef>
                <a:spcPct val="20000"/>
              </a:spcBef>
              <a:spcAft>
                <a:spcPts val="0"/>
              </a:spcAft>
              <a:defRPr/>
            </a:pPr>
            <a:r>
              <a:rPr lang="ja-JP" altLang="en-US" sz="2200" b="1" dirty="0">
                <a:latin typeface="+mn-ea"/>
                <a:ea typeface="+mn-ea"/>
              </a:rPr>
              <a:t>　○推薦時期は、</a:t>
            </a:r>
            <a:r>
              <a:rPr lang="ja-JP" altLang="en-US" sz="2200" b="1" u="sng" dirty="0">
                <a:solidFill>
                  <a:srgbClr val="FF0000"/>
                </a:solidFill>
                <a:latin typeface="+mn-ea"/>
                <a:ea typeface="+mn-ea"/>
              </a:rPr>
              <a:t>伸張に目処が着くタイミング</a:t>
            </a:r>
            <a:r>
              <a:rPr lang="ja-JP" altLang="en-US" sz="2200" b="1" dirty="0">
                <a:latin typeface="+mn-ea"/>
                <a:ea typeface="+mn-ea"/>
              </a:rPr>
              <a:t>が望ましい。　</a:t>
            </a:r>
            <a:endParaRPr lang="en-US" altLang="ja-JP" sz="2200" b="1" dirty="0">
              <a:latin typeface="+mn-ea"/>
              <a:ea typeface="+mn-ea"/>
            </a:endParaRPr>
          </a:p>
          <a:p>
            <a:pPr marL="457200" indent="-457200" fontAlgn="auto">
              <a:spcBef>
                <a:spcPct val="20000"/>
              </a:spcBef>
              <a:spcAft>
                <a:spcPts val="0"/>
              </a:spcAft>
              <a:defRPr/>
            </a:pPr>
            <a:r>
              <a:rPr lang="ja-JP" altLang="en-US" sz="2200" b="1" dirty="0">
                <a:latin typeface="+mn-ea"/>
                <a:ea typeface="+mn-ea"/>
              </a:rPr>
              <a:t>　○</a:t>
            </a:r>
            <a:r>
              <a:rPr lang="ja-JP" altLang="en-US" sz="2200" b="1" u="sng" dirty="0">
                <a:solidFill>
                  <a:srgbClr val="FF0000"/>
                </a:solidFill>
                <a:latin typeface="+mn-ea"/>
                <a:ea typeface="+mn-ea"/>
              </a:rPr>
              <a:t>褒章受章者</a:t>
            </a:r>
            <a:r>
              <a:rPr lang="ja-JP" altLang="en-US" sz="2200" b="1" dirty="0">
                <a:latin typeface="+mn-ea"/>
                <a:ea typeface="+mn-ea"/>
              </a:rPr>
              <a:t>について主要な功績評価は、受章以降、</a:t>
            </a:r>
            <a:r>
              <a:rPr lang="ja-JP" altLang="en-US" sz="2200" b="1" u="sng" dirty="0">
                <a:solidFill>
                  <a:srgbClr val="FF0000"/>
                </a:solidFill>
                <a:latin typeface="+mn-ea"/>
                <a:ea typeface="+mn-ea"/>
              </a:rPr>
              <a:t>さらに顕著な功績</a:t>
            </a:r>
            <a:r>
              <a:rPr lang="ja-JP" altLang="en-US" sz="2200" b="1" dirty="0">
                <a:latin typeface="+mn-ea"/>
                <a:ea typeface="+mn-ea"/>
              </a:rPr>
              <a:t>があり、かつ、</a:t>
            </a:r>
            <a:r>
              <a:rPr lang="ja-JP" altLang="en-US" sz="2200" b="1" u="sng" dirty="0">
                <a:solidFill>
                  <a:srgbClr val="FF0000"/>
                </a:solidFill>
                <a:latin typeface="+mn-ea"/>
                <a:ea typeface="+mn-ea"/>
              </a:rPr>
              <a:t>受章後５年以上経過</a:t>
            </a:r>
            <a:r>
              <a:rPr lang="ja-JP" altLang="en-US" sz="2200" b="1" dirty="0">
                <a:latin typeface="+mn-ea"/>
                <a:ea typeface="+mn-ea"/>
              </a:rPr>
              <a:t>している者。</a:t>
            </a:r>
            <a:endParaRPr lang="en-US" altLang="ja-JP" sz="2200" b="1" dirty="0">
              <a:latin typeface="+mn-ea"/>
              <a:ea typeface="+mn-ea"/>
            </a:endParaRPr>
          </a:p>
        </p:txBody>
      </p:sp>
      <p:sp>
        <p:nvSpPr>
          <p:cNvPr id="9" name="テキスト ボックス 8"/>
          <p:cNvSpPr txBox="1"/>
          <p:nvPr/>
        </p:nvSpPr>
        <p:spPr>
          <a:xfrm>
            <a:off x="33400" y="4204299"/>
            <a:ext cx="9144000" cy="1643527"/>
          </a:xfrm>
          <a:prstGeom prst="rect">
            <a:avLst/>
          </a:prstGeom>
          <a:noFill/>
        </p:spPr>
        <p:txBody>
          <a:bodyPr>
            <a:spAutoFit/>
          </a:bodyPr>
          <a:lstStyle/>
          <a:p>
            <a:pPr marL="457200" indent="-457200" fontAlgn="auto">
              <a:spcBef>
                <a:spcPct val="20000"/>
              </a:spcBef>
              <a:spcAft>
                <a:spcPts val="0"/>
              </a:spcAft>
              <a:defRPr/>
            </a:pPr>
            <a:r>
              <a:rPr lang="ja-JP" altLang="en-US" sz="2600" b="1" dirty="0">
                <a:latin typeface="+mn-ea"/>
                <a:ea typeface="+mn-ea"/>
              </a:rPr>
              <a:t>２．死亡叙勲・叙位</a:t>
            </a:r>
            <a:endParaRPr lang="en-US" altLang="ja-JP" sz="2600" b="1" dirty="0">
              <a:latin typeface="+mn-ea"/>
              <a:ea typeface="+mn-ea"/>
            </a:endParaRPr>
          </a:p>
          <a:p>
            <a:pPr marL="457200" indent="-457200" fontAlgn="auto">
              <a:spcBef>
                <a:spcPct val="20000"/>
              </a:spcBef>
              <a:spcAft>
                <a:spcPts val="0"/>
              </a:spcAft>
              <a:defRPr/>
            </a:pPr>
            <a:r>
              <a:rPr lang="ja-JP" altLang="en-US" sz="2200" b="1" dirty="0">
                <a:latin typeface="+mn-ea"/>
                <a:ea typeface="+mn-ea"/>
              </a:rPr>
              <a:t>　○</a:t>
            </a:r>
            <a:r>
              <a:rPr lang="ja-JP" altLang="en-US" sz="2200" b="1" u="sng" dirty="0">
                <a:solidFill>
                  <a:srgbClr val="FF0000"/>
                </a:solidFill>
                <a:latin typeface="+mn-ea"/>
                <a:ea typeface="+mn-ea"/>
              </a:rPr>
              <a:t>死亡後、３０日以内に閣議決定・裁可の手続きを完了</a:t>
            </a:r>
            <a:r>
              <a:rPr lang="ja-JP" altLang="en-US" sz="2200" b="1" dirty="0">
                <a:latin typeface="+mn-ea"/>
                <a:ea typeface="+mn-ea"/>
              </a:rPr>
              <a:t>させるよう制限が課せられており、</a:t>
            </a:r>
            <a:r>
              <a:rPr lang="ja-JP" altLang="en-US" sz="2200" b="1" u="sng" dirty="0">
                <a:solidFill>
                  <a:srgbClr val="FF0000"/>
                </a:solidFill>
                <a:latin typeface="+mn-ea"/>
                <a:ea typeface="+mn-ea"/>
              </a:rPr>
              <a:t>年齢制限が取り払われる</a:t>
            </a:r>
            <a:r>
              <a:rPr lang="ja-JP" altLang="en-US" sz="2200" u="sng" dirty="0">
                <a:latin typeface="+mn-ea"/>
                <a:ea typeface="+mn-ea"/>
              </a:rPr>
              <a:t>ほか</a:t>
            </a:r>
            <a:r>
              <a:rPr lang="ja-JP" altLang="en-US" sz="2200" b="1" dirty="0">
                <a:latin typeface="+mn-ea"/>
                <a:ea typeface="+mn-ea"/>
              </a:rPr>
              <a:t>、</a:t>
            </a:r>
            <a:endParaRPr lang="en-US" altLang="ja-JP" sz="2200" b="1" dirty="0">
              <a:latin typeface="+mn-ea"/>
              <a:ea typeface="+mn-ea"/>
            </a:endParaRPr>
          </a:p>
          <a:p>
            <a:pPr marL="457200" indent="-457200" fontAlgn="auto">
              <a:spcBef>
                <a:spcPct val="20000"/>
              </a:spcBef>
              <a:spcAft>
                <a:spcPts val="0"/>
              </a:spcAft>
              <a:defRPr/>
            </a:pPr>
            <a:r>
              <a:rPr lang="ja-JP" altLang="en-US" sz="2200" b="1" dirty="0">
                <a:latin typeface="+mn-ea"/>
                <a:ea typeface="+mn-ea"/>
              </a:rPr>
              <a:t>　　 </a:t>
            </a:r>
            <a:r>
              <a:rPr lang="ja-JP" altLang="en-US" sz="2200" b="1" dirty="0">
                <a:solidFill>
                  <a:srgbClr val="0070C0"/>
                </a:solidFill>
                <a:latin typeface="+mn-ea"/>
                <a:ea typeface="+mn-ea"/>
              </a:rPr>
              <a:t>死亡叙勲</a:t>
            </a:r>
            <a:r>
              <a:rPr lang="ja-JP" altLang="en-US" sz="2200" b="1" dirty="0">
                <a:latin typeface="+mn-ea"/>
                <a:ea typeface="+mn-ea"/>
              </a:rPr>
              <a:t>は概ね</a:t>
            </a:r>
            <a:r>
              <a:rPr lang="ja-JP" altLang="en-US" sz="2200" b="1" u="sng" dirty="0">
                <a:solidFill>
                  <a:srgbClr val="0070C0"/>
                </a:solidFill>
                <a:latin typeface="+mn-ea"/>
                <a:ea typeface="+mn-ea"/>
              </a:rPr>
              <a:t>春秋叙勲の基準と同様</a:t>
            </a:r>
            <a:r>
              <a:rPr lang="ja-JP" altLang="en-US" sz="2200" b="1" dirty="0">
                <a:latin typeface="+mn-ea"/>
                <a:ea typeface="+mn-ea"/>
              </a:rPr>
              <a:t>。</a:t>
            </a:r>
            <a:endParaRPr lang="en-US" altLang="ja-JP" sz="2200" b="1" dirty="0">
              <a:latin typeface="+mn-ea"/>
              <a:ea typeface="+mn-ea"/>
            </a:endParaRPr>
          </a:p>
        </p:txBody>
      </p:sp>
      <p:sp>
        <p:nvSpPr>
          <p:cNvPr id="8" name="テキスト ボックス 7"/>
          <p:cNvSpPr txBox="1"/>
          <p:nvPr/>
        </p:nvSpPr>
        <p:spPr>
          <a:xfrm>
            <a:off x="-22225" y="333375"/>
            <a:ext cx="9144000" cy="522288"/>
          </a:xfrm>
          <a:prstGeom prst="rect">
            <a:avLst/>
          </a:prstGeom>
          <a:noFill/>
        </p:spPr>
        <p:txBody>
          <a:bodyPr>
            <a:spAutoFit/>
          </a:bodyPr>
          <a:lstStyle/>
          <a:p>
            <a:pPr marL="457200" indent="-457200" algn="ctr" fontAlgn="auto">
              <a:spcBef>
                <a:spcPct val="20000"/>
              </a:spcBef>
              <a:spcAft>
                <a:spcPts val="0"/>
              </a:spcAft>
              <a:defRPr/>
            </a:pPr>
            <a:r>
              <a:rPr lang="ja-JP" altLang="en-US" sz="2800" b="1" u="sng" dirty="0">
                <a:latin typeface="+mn-ea"/>
                <a:ea typeface="+mn-ea"/>
              </a:rPr>
              <a:t>　</a:t>
            </a:r>
            <a:r>
              <a:rPr lang="en-US" altLang="ja-JP" sz="2800" b="1" u="sng" dirty="0">
                <a:latin typeface="+mn-ea"/>
                <a:ea typeface="+mn-ea"/>
              </a:rPr>
              <a:t>Ⅰ.</a:t>
            </a:r>
            <a:r>
              <a:rPr lang="ja-JP" altLang="en-US" sz="2800" b="1" u="sng" dirty="0">
                <a:latin typeface="+mn-ea"/>
                <a:ea typeface="+mn-ea"/>
              </a:rPr>
              <a:t>叙勲</a:t>
            </a:r>
            <a:endParaRPr lang="en-US" altLang="ja-JP" sz="2800" b="1" dirty="0">
              <a:latin typeface="+mn-ea"/>
              <a:ea typeface="+mn-ea"/>
            </a:endParaRPr>
          </a:p>
        </p:txBody>
      </p:sp>
      <p:sp>
        <p:nvSpPr>
          <p:cNvPr id="2" name="四角形吹き出し 1"/>
          <p:cNvSpPr/>
          <p:nvPr/>
        </p:nvSpPr>
        <p:spPr>
          <a:xfrm>
            <a:off x="4788024" y="3846389"/>
            <a:ext cx="3816424" cy="590723"/>
          </a:xfrm>
          <a:prstGeom prst="wedgeRectCallout">
            <a:avLst>
              <a:gd name="adj1" fmla="val 35507"/>
              <a:gd name="adj2" fmla="val -123777"/>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latin typeface="メイリオ" panose="020B0604030504040204" pitchFamily="50" charset="-128"/>
                <a:ea typeface="メイリオ" panose="020B0604030504040204" pitchFamily="50" charset="-128"/>
              </a:rPr>
              <a:t>褒章で使用した功績や褒章受章前にさかのぼった功績は原則使用できません。</a:t>
            </a:r>
          </a:p>
        </p:txBody>
      </p:sp>
      <p:grpSp>
        <p:nvGrpSpPr>
          <p:cNvPr id="10" name="グループ化 9"/>
          <p:cNvGrpSpPr/>
          <p:nvPr/>
        </p:nvGrpSpPr>
        <p:grpSpPr>
          <a:xfrm>
            <a:off x="7308304" y="86395"/>
            <a:ext cx="1728192" cy="462285"/>
            <a:chOff x="0" y="121620"/>
            <a:chExt cx="3049052" cy="780555"/>
          </a:xfrm>
        </p:grpSpPr>
        <p:sp>
          <p:nvSpPr>
            <p:cNvPr id="11" name="角丸四角形 10"/>
            <p:cNvSpPr/>
            <p:nvPr/>
          </p:nvSpPr>
          <p:spPr>
            <a:xfrm>
              <a:off x="0" y="121620"/>
              <a:ext cx="3049052" cy="780555"/>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ja-JP" altLang="en-US"/>
            </a:p>
          </p:txBody>
        </p:sp>
        <p:sp>
          <p:nvSpPr>
            <p:cNvPr id="12" name="角丸四角形 4"/>
            <p:cNvSpPr txBox="1"/>
            <p:nvPr/>
          </p:nvSpPr>
          <p:spPr>
            <a:xfrm>
              <a:off x="22862" y="144482"/>
              <a:ext cx="3003328" cy="7348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2865" tIns="41910" rIns="62865" bIns="41910" numCol="1" spcCol="1270" anchor="ctr" anchorCtr="0">
              <a:noAutofit/>
            </a:bodyPr>
            <a:lstStyle/>
            <a:p>
              <a:pPr lvl="0" algn="ctr" defTabSz="1466850">
                <a:lnSpc>
                  <a:spcPct val="90000"/>
                </a:lnSpc>
                <a:spcBef>
                  <a:spcPct val="0"/>
                </a:spcBef>
                <a:spcAft>
                  <a:spcPct val="35000"/>
                </a:spcAft>
              </a:pPr>
              <a:r>
                <a:rPr kumimoji="1" lang="ja-JP" altLang="en-US" sz="2000" kern="1200" dirty="0">
                  <a:latin typeface="Meiryo UI" panose="020B0604030504040204" pitchFamily="50" charset="-128"/>
                  <a:ea typeface="Meiryo UI" panose="020B0604030504040204" pitchFamily="50" charset="-128"/>
                </a:rPr>
                <a:t>春秋の叙勲</a:t>
              </a:r>
            </a:p>
          </p:txBody>
        </p:sp>
      </p:grpSp>
      <p:grpSp>
        <p:nvGrpSpPr>
          <p:cNvPr id="14" name="グループ化 13"/>
          <p:cNvGrpSpPr/>
          <p:nvPr/>
        </p:nvGrpSpPr>
        <p:grpSpPr>
          <a:xfrm>
            <a:off x="7308304" y="603991"/>
            <a:ext cx="1728192" cy="448745"/>
            <a:chOff x="5784997" y="125617"/>
            <a:chExt cx="1561110" cy="780555"/>
          </a:xfrm>
        </p:grpSpPr>
        <p:sp>
          <p:nvSpPr>
            <p:cNvPr id="15" name="角丸四角形 14"/>
            <p:cNvSpPr/>
            <p:nvPr/>
          </p:nvSpPr>
          <p:spPr>
            <a:xfrm>
              <a:off x="5784997" y="125617"/>
              <a:ext cx="1561110" cy="780555"/>
            </a:xfrm>
            <a:prstGeom prst="roundRect">
              <a:avLst>
                <a:gd name="adj" fmla="val 10000"/>
              </a:avLst>
            </a:prstGeom>
            <a:solidFill>
              <a:srgbClr val="7030A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ja-JP" altLang="en-US"/>
            </a:p>
          </p:txBody>
        </p:sp>
        <p:sp>
          <p:nvSpPr>
            <p:cNvPr id="16" name="角丸四角形 4"/>
            <p:cNvSpPr txBox="1"/>
            <p:nvPr/>
          </p:nvSpPr>
          <p:spPr>
            <a:xfrm>
              <a:off x="5807859" y="148479"/>
              <a:ext cx="1515386" cy="7348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2865" tIns="41910" rIns="62865" bIns="41910" numCol="1" spcCol="1270" anchor="ctr" anchorCtr="0">
              <a:noAutofit/>
            </a:bodyPr>
            <a:lstStyle/>
            <a:p>
              <a:pPr lvl="0" algn="ctr" defTabSz="1466850">
                <a:lnSpc>
                  <a:spcPct val="90000"/>
                </a:lnSpc>
                <a:spcBef>
                  <a:spcPct val="0"/>
                </a:spcBef>
                <a:spcAft>
                  <a:spcPct val="35000"/>
                </a:spcAft>
              </a:pPr>
              <a:r>
                <a:rPr kumimoji="1" lang="ja-JP" altLang="en-US" kern="1200" dirty="0">
                  <a:latin typeface="Meiryo UI" panose="020B0604030504040204" pitchFamily="50" charset="-128"/>
                  <a:ea typeface="Meiryo UI" panose="020B0604030504040204" pitchFamily="50" charset="-128"/>
                </a:rPr>
                <a:t>随時</a:t>
              </a:r>
              <a:r>
                <a:rPr kumimoji="1" lang="en-US" altLang="ja-JP" kern="1200" dirty="0">
                  <a:latin typeface="Meiryo UI" panose="020B0604030504040204" pitchFamily="50" charset="-128"/>
                  <a:ea typeface="Meiryo UI" panose="020B0604030504040204" pitchFamily="50" charset="-128"/>
                </a:rPr>
                <a:t>(</a:t>
              </a:r>
              <a:r>
                <a:rPr kumimoji="1" lang="ja-JP" altLang="en-US" kern="1200" dirty="0">
                  <a:latin typeface="Meiryo UI" panose="020B0604030504040204" pitchFamily="50" charset="-128"/>
                  <a:ea typeface="Meiryo UI" panose="020B0604030504040204" pitchFamily="50" charset="-128"/>
                </a:rPr>
                <a:t>死亡時</a:t>
              </a:r>
              <a:r>
                <a:rPr kumimoji="1" lang="en-US" altLang="ja-JP" kern="1200" dirty="0">
                  <a:latin typeface="Meiryo UI" panose="020B0604030504040204" pitchFamily="50" charset="-128"/>
                  <a:ea typeface="Meiryo UI" panose="020B0604030504040204" pitchFamily="50" charset="-128"/>
                </a:rPr>
                <a:t>)</a:t>
              </a:r>
              <a:endParaRPr kumimoji="1" lang="ja-JP" altLang="en-US" sz="1600" kern="1200" dirty="0">
                <a:latin typeface="Meiryo UI" panose="020B0604030504040204" pitchFamily="50" charset="-128"/>
                <a:ea typeface="Meiryo UI" panose="020B0604030504040204" pitchFamily="50" charset="-128"/>
              </a:endParaRPr>
            </a:p>
          </p:txBody>
        </p:sp>
      </p:grpSp>
      <p:sp>
        <p:nvSpPr>
          <p:cNvPr id="17" name="四角形吹き出し 16"/>
          <p:cNvSpPr/>
          <p:nvPr/>
        </p:nvSpPr>
        <p:spPr>
          <a:xfrm>
            <a:off x="5465853" y="5471869"/>
            <a:ext cx="3570644" cy="981467"/>
          </a:xfrm>
          <a:prstGeom prst="wedgeRectCallout">
            <a:avLst>
              <a:gd name="adj1" fmla="val -16256"/>
              <a:gd name="adj2" fmla="val -96257"/>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①死亡後、直ちに連絡（死亡後５日以上経　</a:t>
            </a:r>
            <a:endParaRPr kumimoji="1"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a:t>
            </a:r>
            <a:r>
              <a:rPr kumimoji="1" lang="ja-JP" altLang="en-US" sz="1400" dirty="0" err="1">
                <a:latin typeface="メイリオ" panose="020B0604030504040204" pitchFamily="50" charset="-128"/>
                <a:ea typeface="メイリオ" panose="020B0604030504040204" pitchFamily="50" charset="-128"/>
              </a:rPr>
              <a:t>過すると</a:t>
            </a:r>
            <a:r>
              <a:rPr kumimoji="1" lang="ja-JP" altLang="en-US" sz="1400" dirty="0">
                <a:latin typeface="メイリオ" panose="020B0604030504040204" pitchFamily="50" charset="-128"/>
                <a:ea typeface="メイリオ" panose="020B0604030504040204" pitchFamily="50" charset="-128"/>
              </a:rPr>
              <a:t>手続きできない可能性あり）</a:t>
            </a:r>
            <a:endParaRPr kumimoji="1"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②連絡体制の構築を常に図っておくことが</a:t>
            </a:r>
            <a:endParaRPr kumimoji="1"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重要（遺族→企業・団体→担当課室）</a:t>
            </a:r>
            <a:endParaRPr kumimoji="1" lang="en-US" altLang="ja-JP" sz="1400" dirty="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6588125" y="6381750"/>
            <a:ext cx="2133600" cy="365125"/>
          </a:xfrm>
        </p:spPr>
        <p:txBody>
          <a:bodyPr/>
          <a:lstStyle/>
          <a:p>
            <a:pPr>
              <a:defRPr/>
            </a:pPr>
            <a:fld id="{D384FD28-4565-42B5-BCB6-D1AA21A377D8}" type="slidenum">
              <a:rPr lang="ja-JP" altLang="en-US" smtClean="0"/>
              <a:pPr>
                <a:defRPr/>
              </a:pPr>
              <a:t>7</a:t>
            </a:fld>
            <a:endParaRPr lang="ja-JP" altLang="en-US" dirty="0"/>
          </a:p>
        </p:txBody>
      </p:sp>
      <p:sp>
        <p:nvSpPr>
          <p:cNvPr id="7" name="テキスト ボックス 6"/>
          <p:cNvSpPr txBox="1"/>
          <p:nvPr/>
        </p:nvSpPr>
        <p:spPr>
          <a:xfrm>
            <a:off x="-30163" y="1125538"/>
            <a:ext cx="9144001" cy="4832092"/>
          </a:xfrm>
          <a:prstGeom prst="rect">
            <a:avLst/>
          </a:prstGeom>
          <a:noFill/>
        </p:spPr>
        <p:txBody>
          <a:bodyPr>
            <a:spAutoFit/>
          </a:bodyPr>
          <a:lstStyle/>
          <a:p>
            <a:pPr marL="457200" indent="-457200" fontAlgn="auto">
              <a:spcBef>
                <a:spcPct val="20000"/>
              </a:spcBef>
              <a:spcAft>
                <a:spcPts val="0"/>
              </a:spcAft>
              <a:defRPr/>
            </a:pPr>
            <a:r>
              <a:rPr lang="ja-JP" altLang="en-US" sz="2600" b="1" dirty="0">
                <a:latin typeface="+mn-ea"/>
              </a:rPr>
              <a:t>　①－１</a:t>
            </a:r>
            <a:r>
              <a:rPr lang="ja-JP" altLang="en-US" sz="2600" b="1" u="sng" dirty="0">
                <a:solidFill>
                  <a:srgbClr val="FF0000"/>
                </a:solidFill>
                <a:latin typeface="+mn-ea"/>
              </a:rPr>
              <a:t>企業の経営者</a:t>
            </a:r>
            <a:endParaRPr lang="en-US" altLang="ja-JP" sz="2600" b="1" u="sng" dirty="0">
              <a:solidFill>
                <a:srgbClr val="FF0000"/>
              </a:solidFill>
              <a:latin typeface="+mn-ea"/>
            </a:endParaRPr>
          </a:p>
          <a:p>
            <a:pPr marL="457200" indent="-457200" fontAlgn="auto">
              <a:spcBef>
                <a:spcPct val="20000"/>
              </a:spcBef>
              <a:spcAft>
                <a:spcPts val="0"/>
              </a:spcAft>
              <a:defRPr/>
            </a:pPr>
            <a:r>
              <a:rPr lang="ja-JP" altLang="en-US" sz="2600" b="1" dirty="0">
                <a:latin typeface="+mn-ea"/>
              </a:rPr>
              <a:t>　　</a:t>
            </a:r>
            <a:r>
              <a:rPr lang="ja-JP" altLang="en-US" sz="2200" b="1" dirty="0">
                <a:solidFill>
                  <a:srgbClr val="FF0000"/>
                </a:solidFill>
                <a:latin typeface="+mn-ea"/>
              </a:rPr>
              <a:t>（必須要件）</a:t>
            </a:r>
            <a:r>
              <a:rPr lang="ja-JP" altLang="en-US" sz="2200" b="1" dirty="0">
                <a:latin typeface="+mn-ea"/>
              </a:rPr>
              <a:t>　</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ja-JP" altLang="en-US" sz="2200" b="1" u="sng" dirty="0">
                <a:solidFill>
                  <a:srgbClr val="FF0000"/>
                </a:solidFill>
                <a:latin typeface="+mn-ea"/>
              </a:rPr>
              <a:t>売上高（単体）が５００億円以上</a:t>
            </a:r>
            <a:r>
              <a:rPr lang="ja-JP" altLang="en-US" sz="2200" b="1" dirty="0">
                <a:latin typeface="+mn-ea"/>
              </a:rPr>
              <a:t>、かつ、</a:t>
            </a:r>
            <a:r>
              <a:rPr lang="ja-JP" altLang="ja-JP" sz="2200" b="1" u="sng" dirty="0">
                <a:solidFill>
                  <a:srgbClr val="FF0000"/>
                </a:solidFill>
                <a:latin typeface="+mn-ea"/>
              </a:rPr>
              <a:t>従業員数が概ね３００人以</a:t>
            </a:r>
            <a:r>
              <a:rPr lang="ja-JP" altLang="en-US" sz="2200" b="1" u="sng" dirty="0">
                <a:solidFill>
                  <a:srgbClr val="FF0000"/>
                </a:solidFill>
                <a:latin typeface="+mn-ea"/>
              </a:rPr>
              <a:t>上</a:t>
            </a:r>
            <a:r>
              <a:rPr lang="ja-JP" altLang="en-US" sz="2200" b="1" dirty="0">
                <a:latin typeface="+mn-ea"/>
              </a:rPr>
              <a:t>の　</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企業の</a:t>
            </a:r>
            <a:r>
              <a:rPr lang="ja-JP" altLang="en-US" sz="2200" b="1" u="sng" dirty="0">
                <a:solidFill>
                  <a:srgbClr val="FF0000"/>
                </a:solidFill>
                <a:latin typeface="+mn-ea"/>
              </a:rPr>
              <a:t>経営トップの方</a:t>
            </a:r>
            <a:r>
              <a:rPr lang="zh-TW" altLang="en-US" sz="2200" b="1" u="sng" dirty="0">
                <a:solidFill>
                  <a:srgbClr val="FF0000"/>
                </a:solidFill>
                <a:latin typeface="+mn-ea"/>
              </a:rPr>
              <a:t>（社長、ＣＥＯ等）</a:t>
            </a:r>
            <a:r>
              <a:rPr lang="ja-JP" altLang="en-US" sz="2200" b="1" dirty="0" err="1">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ja-JP" altLang="ja-JP" sz="2200" b="1" u="sng" dirty="0">
                <a:solidFill>
                  <a:srgbClr val="FF0000"/>
                </a:solidFill>
                <a:latin typeface="+mn-ea"/>
              </a:rPr>
              <a:t>総業務歴が概ね２０年以上</a:t>
            </a:r>
            <a:r>
              <a:rPr lang="ja-JP" altLang="ja-JP" sz="2200" b="1" dirty="0">
                <a:latin typeface="+mn-ea"/>
              </a:rPr>
              <a:t>、</a:t>
            </a:r>
            <a:r>
              <a:rPr lang="ja-JP" altLang="en-US" sz="2200" b="1" dirty="0">
                <a:latin typeface="+mn-ea"/>
              </a:rPr>
              <a:t>かつ、</a:t>
            </a:r>
            <a:r>
              <a:rPr lang="ja-JP" altLang="en-US" sz="2200" b="1" u="sng" dirty="0">
                <a:solidFill>
                  <a:srgbClr val="FF0000"/>
                </a:solidFill>
                <a:latin typeface="+mn-ea"/>
              </a:rPr>
              <a:t>経営トップ</a:t>
            </a:r>
            <a:r>
              <a:rPr lang="ja-JP" altLang="en-US" sz="2200" b="1" u="sng" dirty="0">
                <a:latin typeface="+mn-ea"/>
              </a:rPr>
              <a:t>として</a:t>
            </a:r>
            <a:r>
              <a:rPr lang="ja-JP" altLang="ja-JP" sz="2200" b="1" u="sng" dirty="0">
                <a:solidFill>
                  <a:srgbClr val="FF0000"/>
                </a:solidFill>
                <a:latin typeface="+mn-ea"/>
              </a:rPr>
              <a:t>概ね２期４年以上</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○主要業務関連の</a:t>
            </a:r>
            <a:r>
              <a:rPr lang="ja-JP" altLang="en-US" sz="2200" b="1" u="sng" dirty="0">
                <a:solidFill>
                  <a:srgbClr val="FF0000"/>
                </a:solidFill>
                <a:latin typeface="+mn-ea"/>
              </a:rPr>
              <a:t>業種</a:t>
            </a:r>
            <a:r>
              <a:rPr lang="ja-JP" altLang="ja-JP" sz="2200" b="1" u="sng" dirty="0">
                <a:solidFill>
                  <a:srgbClr val="FF0000"/>
                </a:solidFill>
                <a:latin typeface="+mn-ea"/>
              </a:rPr>
              <a:t>団体の役員</a:t>
            </a:r>
            <a:r>
              <a:rPr lang="ja-JP" altLang="en-US" sz="2200" b="1" u="sng" dirty="0">
                <a:solidFill>
                  <a:srgbClr val="FF0000"/>
                </a:solidFill>
                <a:latin typeface="+mn-ea"/>
              </a:rPr>
              <a:t>歴</a:t>
            </a:r>
            <a:r>
              <a:rPr lang="en-US" altLang="ja-JP" sz="2200" b="1" dirty="0">
                <a:latin typeface="+mn-ea"/>
              </a:rPr>
              <a:t>(1</a:t>
            </a:r>
            <a:r>
              <a:rPr lang="ja-JP" altLang="en-US" sz="2200" b="1" dirty="0">
                <a:latin typeface="+mn-ea"/>
              </a:rPr>
              <a:t>年以上</a:t>
            </a:r>
            <a:r>
              <a:rPr lang="en-US" altLang="ja-JP" sz="2200" b="1" dirty="0">
                <a:latin typeface="+mn-ea"/>
              </a:rPr>
              <a:t>)</a:t>
            </a:r>
            <a:r>
              <a:rPr lang="ja-JP" altLang="en-US" sz="2200" b="1" dirty="0" err="1">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○所属企業における</a:t>
            </a:r>
            <a:r>
              <a:rPr lang="ja-JP" altLang="en-US" sz="2200" b="1" u="sng" dirty="0">
                <a:solidFill>
                  <a:srgbClr val="FF0000"/>
                </a:solidFill>
                <a:latin typeface="+mn-ea"/>
              </a:rPr>
              <a:t>経営トップ</a:t>
            </a:r>
            <a:r>
              <a:rPr lang="ja-JP" altLang="en-US" sz="2200" b="1" u="sng" dirty="0">
                <a:latin typeface="+mn-ea"/>
              </a:rPr>
              <a:t>としての</a:t>
            </a:r>
            <a:r>
              <a:rPr lang="ja-JP" altLang="en-US" sz="2200" b="1" u="sng" dirty="0">
                <a:solidFill>
                  <a:srgbClr val="FF0000"/>
                </a:solidFill>
                <a:latin typeface="+mn-ea"/>
              </a:rPr>
              <a:t>顕著な</a:t>
            </a:r>
            <a:r>
              <a:rPr lang="ja-JP" altLang="ja-JP" sz="2200" b="1" u="sng" dirty="0">
                <a:solidFill>
                  <a:srgbClr val="FF0000"/>
                </a:solidFill>
                <a:latin typeface="+mn-ea"/>
              </a:rPr>
              <a:t>功績</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○推薦時点での業績が黒字（直近・評価対象期間における売上高等の </a:t>
            </a:r>
            <a:endParaRPr lang="en-US" altLang="ja-JP" sz="2200" b="1" dirty="0">
              <a:latin typeface="+mn-ea"/>
            </a:endParaRPr>
          </a:p>
          <a:p>
            <a:pPr marL="457200" indent="-457200" fontAlgn="auto">
              <a:spcBef>
                <a:spcPct val="20000"/>
              </a:spcBef>
              <a:spcAft>
                <a:spcPts val="0"/>
              </a:spcAft>
              <a:defRPr/>
            </a:pPr>
            <a:r>
              <a:rPr lang="en-US" altLang="ja-JP" sz="2200" b="1" dirty="0">
                <a:latin typeface="+mn-ea"/>
              </a:rPr>
              <a:t>       </a:t>
            </a:r>
            <a:r>
              <a:rPr lang="ja-JP" altLang="en-US" sz="2200" b="1" dirty="0">
                <a:latin typeface="+mn-ea"/>
              </a:rPr>
              <a:t>連続赤字には十分注意が必要）。</a:t>
            </a:r>
            <a:endParaRPr lang="en-US" altLang="ja-JP" sz="2200" b="1" dirty="0">
              <a:latin typeface="+mn-ea"/>
            </a:endParaRPr>
          </a:p>
          <a:p>
            <a:pPr latinLnBrk="1">
              <a:defRPr/>
            </a:pPr>
            <a:endParaRPr lang="en-US" altLang="ja-JP" sz="2200" b="1" dirty="0">
              <a:latin typeface="+mn-ea"/>
            </a:endParaRPr>
          </a:p>
          <a:p>
            <a:pPr latinLnBrk="1">
              <a:defRPr/>
            </a:pPr>
            <a:r>
              <a:rPr lang="ja-JP" altLang="en-US" sz="2200" b="1" dirty="0">
                <a:latin typeface="+mn-ea"/>
              </a:rPr>
              <a:t>　　なお、</a:t>
            </a:r>
            <a:r>
              <a:rPr lang="ja-JP" altLang="en-US" sz="2200" b="1" u="sng" dirty="0">
                <a:solidFill>
                  <a:srgbClr val="0070C0"/>
                </a:solidFill>
                <a:latin typeface="+mn-ea"/>
              </a:rPr>
              <a:t>大綬章と評価される企業</a:t>
            </a:r>
            <a:r>
              <a:rPr lang="ja-JP" altLang="en-US" sz="2200" b="1" dirty="0">
                <a:latin typeface="+mn-ea"/>
              </a:rPr>
              <a:t>の場合は、</a:t>
            </a:r>
            <a:r>
              <a:rPr lang="ja-JP" altLang="en-US" sz="2200" b="1" u="sng" dirty="0">
                <a:solidFill>
                  <a:srgbClr val="0070C0"/>
                </a:solidFill>
                <a:latin typeface="+mn-ea"/>
              </a:rPr>
              <a:t>副社長の推薦を検討すること</a:t>
            </a:r>
            <a:endParaRPr lang="en-US" altLang="ja-JP" sz="2200" b="1" u="sng" dirty="0">
              <a:solidFill>
                <a:srgbClr val="0070C0"/>
              </a:solidFill>
              <a:latin typeface="+mn-ea"/>
            </a:endParaRPr>
          </a:p>
          <a:p>
            <a:pPr latinLnBrk="1">
              <a:defRPr/>
            </a:pPr>
            <a:r>
              <a:rPr lang="ja-JP" altLang="en-US" sz="2200" b="1" dirty="0">
                <a:solidFill>
                  <a:srgbClr val="0070C0"/>
                </a:solidFill>
                <a:latin typeface="+mn-ea"/>
              </a:rPr>
              <a:t>　　</a:t>
            </a:r>
            <a:r>
              <a:rPr lang="ja-JP" altLang="en-US" sz="2200" b="1" u="sng" dirty="0">
                <a:solidFill>
                  <a:srgbClr val="0070C0"/>
                </a:solidFill>
                <a:latin typeface="+mn-ea"/>
              </a:rPr>
              <a:t>が可能</a:t>
            </a:r>
            <a:r>
              <a:rPr lang="ja-JP" altLang="en-US" sz="2200" b="1" dirty="0">
                <a:latin typeface="+mn-ea"/>
              </a:rPr>
              <a:t>。</a:t>
            </a:r>
            <a:endParaRPr lang="en-US" altLang="ja-JP" sz="2200" b="1" dirty="0">
              <a:latin typeface="+mn-ea"/>
            </a:endParaRPr>
          </a:p>
        </p:txBody>
      </p:sp>
      <p:sp>
        <p:nvSpPr>
          <p:cNvPr id="6" name="テキスト ボックス 5"/>
          <p:cNvSpPr txBox="1"/>
          <p:nvPr/>
        </p:nvSpPr>
        <p:spPr>
          <a:xfrm>
            <a:off x="-22225" y="333375"/>
            <a:ext cx="9144000" cy="522288"/>
          </a:xfrm>
          <a:prstGeom prst="rect">
            <a:avLst/>
          </a:prstGeom>
          <a:noFill/>
        </p:spPr>
        <p:txBody>
          <a:bodyPr>
            <a:spAutoFit/>
          </a:bodyPr>
          <a:lstStyle/>
          <a:p>
            <a:pPr marL="457200" indent="-457200" algn="ctr" fontAlgn="auto">
              <a:spcBef>
                <a:spcPct val="20000"/>
              </a:spcBef>
              <a:spcAft>
                <a:spcPts val="0"/>
              </a:spcAft>
              <a:defRPr/>
            </a:pPr>
            <a:r>
              <a:rPr lang="ja-JP" altLang="en-US" sz="2800" b="1" u="sng" dirty="0">
                <a:latin typeface="+mn-ea"/>
                <a:ea typeface="+mn-ea"/>
              </a:rPr>
              <a:t>　</a:t>
            </a:r>
            <a:r>
              <a:rPr lang="en-US" altLang="ja-JP" sz="2800" b="1" u="sng" dirty="0">
                <a:latin typeface="+mn-ea"/>
                <a:ea typeface="+mn-ea"/>
              </a:rPr>
              <a:t>Ⅰ.</a:t>
            </a:r>
            <a:r>
              <a:rPr lang="ja-JP" altLang="en-US" sz="2800" b="1" u="sng" dirty="0">
                <a:latin typeface="+mn-ea"/>
                <a:ea typeface="+mn-ea"/>
              </a:rPr>
              <a:t>叙勲－１</a:t>
            </a:r>
            <a:r>
              <a:rPr lang="en-US" altLang="ja-JP" sz="2800" b="1" u="sng" dirty="0">
                <a:latin typeface="+mn-ea"/>
                <a:ea typeface="+mn-ea"/>
              </a:rPr>
              <a:t>.</a:t>
            </a:r>
            <a:r>
              <a:rPr lang="ja-JP" altLang="en-US" sz="2800" b="1" u="sng" dirty="0">
                <a:latin typeface="+mn-ea"/>
                <a:ea typeface="+mn-ea"/>
              </a:rPr>
              <a:t>春秋の叙勲</a:t>
            </a:r>
            <a:endParaRPr lang="en-US" altLang="ja-JP" sz="2800" b="1" dirty="0">
              <a:latin typeface="+mn-ea"/>
              <a:ea typeface="+mn-ea"/>
            </a:endParaRPr>
          </a:p>
        </p:txBody>
      </p:sp>
      <p:grpSp>
        <p:nvGrpSpPr>
          <p:cNvPr id="8" name="グループ化 7"/>
          <p:cNvGrpSpPr/>
          <p:nvPr/>
        </p:nvGrpSpPr>
        <p:grpSpPr>
          <a:xfrm>
            <a:off x="7308304" y="86395"/>
            <a:ext cx="1728192" cy="462285"/>
            <a:chOff x="0" y="121620"/>
            <a:chExt cx="3049052" cy="780555"/>
          </a:xfrm>
        </p:grpSpPr>
        <p:sp>
          <p:nvSpPr>
            <p:cNvPr id="9" name="角丸四角形 8"/>
            <p:cNvSpPr/>
            <p:nvPr/>
          </p:nvSpPr>
          <p:spPr>
            <a:xfrm>
              <a:off x="0" y="121620"/>
              <a:ext cx="3049052" cy="780555"/>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ja-JP" altLang="en-US"/>
            </a:p>
          </p:txBody>
        </p:sp>
        <p:sp>
          <p:nvSpPr>
            <p:cNvPr id="10" name="角丸四角形 4"/>
            <p:cNvSpPr txBox="1"/>
            <p:nvPr/>
          </p:nvSpPr>
          <p:spPr>
            <a:xfrm>
              <a:off x="22862" y="144482"/>
              <a:ext cx="3003328" cy="7348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2865" tIns="41910" rIns="62865" bIns="41910" numCol="1" spcCol="1270" anchor="ctr" anchorCtr="0">
              <a:noAutofit/>
            </a:bodyPr>
            <a:lstStyle/>
            <a:p>
              <a:pPr lvl="0" algn="ctr" defTabSz="1466850">
                <a:lnSpc>
                  <a:spcPct val="90000"/>
                </a:lnSpc>
                <a:spcBef>
                  <a:spcPct val="0"/>
                </a:spcBef>
                <a:spcAft>
                  <a:spcPct val="35000"/>
                </a:spcAft>
              </a:pPr>
              <a:r>
                <a:rPr kumimoji="1" lang="ja-JP" altLang="en-US" sz="2000" kern="1200" dirty="0">
                  <a:latin typeface="Meiryo UI" panose="020B0604030504040204" pitchFamily="50" charset="-128"/>
                  <a:ea typeface="Meiryo UI" panose="020B0604030504040204" pitchFamily="50" charset="-128"/>
                </a:rPr>
                <a:t>春秋の叙勲</a:t>
              </a: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6588125" y="6381750"/>
            <a:ext cx="2133600" cy="365125"/>
          </a:xfrm>
        </p:spPr>
        <p:txBody>
          <a:bodyPr/>
          <a:lstStyle/>
          <a:p>
            <a:pPr>
              <a:defRPr/>
            </a:pPr>
            <a:fld id="{123C0C6A-5321-4006-9AB8-7628AC69D421}" type="slidenum">
              <a:rPr lang="ja-JP" altLang="en-US" smtClean="0"/>
              <a:pPr>
                <a:defRPr/>
              </a:pPr>
              <a:t>8</a:t>
            </a:fld>
            <a:endParaRPr lang="ja-JP" altLang="en-US" dirty="0"/>
          </a:p>
        </p:txBody>
      </p:sp>
      <p:sp>
        <p:nvSpPr>
          <p:cNvPr id="7" name="テキスト ボックス 6"/>
          <p:cNvSpPr txBox="1"/>
          <p:nvPr/>
        </p:nvSpPr>
        <p:spPr>
          <a:xfrm>
            <a:off x="-30163" y="1125538"/>
            <a:ext cx="9144001" cy="5170646"/>
          </a:xfrm>
          <a:prstGeom prst="rect">
            <a:avLst/>
          </a:prstGeom>
          <a:noFill/>
        </p:spPr>
        <p:txBody>
          <a:bodyPr>
            <a:spAutoFit/>
          </a:bodyPr>
          <a:lstStyle/>
          <a:p>
            <a:pPr marL="457200" indent="-457200" fontAlgn="auto">
              <a:spcBef>
                <a:spcPct val="20000"/>
              </a:spcBef>
              <a:spcAft>
                <a:spcPts val="0"/>
              </a:spcAft>
              <a:defRPr/>
            </a:pPr>
            <a:r>
              <a:rPr lang="ja-JP" altLang="en-US" sz="2600" b="1" dirty="0">
                <a:latin typeface="+mn-ea"/>
              </a:rPr>
              <a:t>　①－２</a:t>
            </a:r>
            <a:r>
              <a:rPr lang="ja-JP" altLang="en-US" sz="2600" b="1" u="sng" dirty="0">
                <a:latin typeface="+mn-ea"/>
              </a:rPr>
              <a:t>企業の経営者（</a:t>
            </a:r>
            <a:r>
              <a:rPr lang="ja-JP" altLang="en-US" sz="2600" b="1" u="sng" dirty="0">
                <a:solidFill>
                  <a:srgbClr val="FF0000"/>
                </a:solidFill>
                <a:latin typeface="+mn-ea"/>
              </a:rPr>
              <a:t>高位勲等の候補者</a:t>
            </a:r>
            <a:r>
              <a:rPr lang="ja-JP" altLang="en-US" sz="2600" b="1" u="sng" dirty="0">
                <a:latin typeface="+mn-ea"/>
              </a:rPr>
              <a:t>）</a:t>
            </a:r>
            <a:endParaRPr lang="en-US" altLang="ja-JP" sz="2600" b="1" u="sng" dirty="0">
              <a:latin typeface="+mn-ea"/>
            </a:endParaRPr>
          </a:p>
          <a:p>
            <a:pPr marL="457200" indent="-457200" fontAlgn="auto">
              <a:spcBef>
                <a:spcPct val="20000"/>
              </a:spcBef>
              <a:spcAft>
                <a:spcPts val="0"/>
              </a:spcAft>
              <a:defRPr/>
            </a:pPr>
            <a:r>
              <a:rPr lang="ja-JP" altLang="en-US" sz="2600" b="1" dirty="0">
                <a:latin typeface="+mn-ea"/>
              </a:rPr>
              <a:t>　　</a:t>
            </a:r>
            <a:r>
              <a:rPr lang="ja-JP" altLang="en-US" sz="2200" b="1" dirty="0">
                <a:solidFill>
                  <a:srgbClr val="FF0000"/>
                </a:solidFill>
                <a:latin typeface="+mn-ea"/>
              </a:rPr>
              <a:t>（必須要件）</a:t>
            </a:r>
            <a:r>
              <a:rPr lang="ja-JP" altLang="en-US" sz="2200" b="1" dirty="0">
                <a:latin typeface="+mn-ea"/>
              </a:rPr>
              <a:t>　</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ja-JP" altLang="en-US" sz="2200" b="1" u="sng" dirty="0">
                <a:solidFill>
                  <a:srgbClr val="FF0000"/>
                </a:solidFill>
                <a:latin typeface="+mn-ea"/>
              </a:rPr>
              <a:t>企業規模、売上高、従業員数等が高位勲等</a:t>
            </a:r>
            <a:r>
              <a:rPr lang="ja-JP" altLang="en-US" sz="2200" b="1" dirty="0">
                <a:latin typeface="+mn-ea"/>
              </a:rPr>
              <a:t>としてふさわしく、</a:t>
            </a:r>
            <a:endParaRPr lang="en-US" altLang="ja-JP" sz="2200" b="1" dirty="0">
              <a:latin typeface="+mn-ea"/>
            </a:endParaRPr>
          </a:p>
          <a:p>
            <a:pPr marL="457200" indent="-457200" fontAlgn="auto">
              <a:spcBef>
                <a:spcPct val="20000"/>
              </a:spcBef>
              <a:spcAft>
                <a:spcPts val="0"/>
              </a:spcAft>
              <a:defRPr/>
            </a:pPr>
            <a:r>
              <a:rPr lang="en-US" altLang="ja-JP" sz="2200" b="1" dirty="0">
                <a:latin typeface="+mn-ea"/>
              </a:rPr>
              <a:t>       </a:t>
            </a:r>
            <a:r>
              <a:rPr lang="ja-JP" altLang="en-US" sz="2200" b="1" dirty="0">
                <a:latin typeface="+mn-ea"/>
              </a:rPr>
              <a:t>その企業の</a:t>
            </a:r>
            <a:r>
              <a:rPr lang="ja-JP" altLang="en-US" sz="2200" b="1" u="sng" dirty="0">
                <a:solidFill>
                  <a:srgbClr val="FF0000"/>
                </a:solidFill>
                <a:latin typeface="+mn-ea"/>
              </a:rPr>
              <a:t>経営トップ</a:t>
            </a:r>
            <a:r>
              <a:rPr lang="ja-JP" altLang="en-US" sz="2200" b="1" u="sng" dirty="0">
                <a:latin typeface="+mn-ea"/>
              </a:rPr>
              <a:t>として</a:t>
            </a:r>
            <a:r>
              <a:rPr lang="ja-JP" altLang="en-US" sz="2200" b="1" u="sng" dirty="0">
                <a:solidFill>
                  <a:srgbClr val="FF0000"/>
                </a:solidFill>
                <a:latin typeface="+mn-ea"/>
              </a:rPr>
              <a:t>顕著な功績</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○主要経歴となる業種の</a:t>
            </a:r>
            <a:r>
              <a:rPr lang="ja-JP" altLang="en-US" sz="2200" b="1" u="sng" dirty="0">
                <a:solidFill>
                  <a:srgbClr val="FF0000"/>
                </a:solidFill>
                <a:latin typeface="+mn-ea"/>
              </a:rPr>
              <a:t>全国団体の長歴</a:t>
            </a:r>
            <a:r>
              <a:rPr lang="ja-JP" altLang="en-US" sz="2200" b="1" u="sng" dirty="0">
                <a:latin typeface="+mn-ea"/>
              </a:rPr>
              <a:t>としての</a:t>
            </a:r>
            <a:r>
              <a:rPr lang="ja-JP" altLang="en-US" sz="2200" b="1" u="sng" dirty="0">
                <a:solidFill>
                  <a:srgbClr val="FF0000"/>
                </a:solidFill>
                <a:latin typeface="+mn-ea"/>
              </a:rPr>
              <a:t>優れた功績</a:t>
            </a:r>
            <a:r>
              <a:rPr lang="ja-JP" altLang="en-US" sz="2200" b="1" dirty="0">
                <a:latin typeface="+mn-ea"/>
              </a:rPr>
              <a:t>や</a:t>
            </a:r>
            <a:endParaRPr lang="en-US" altLang="ja-JP" sz="2200" b="1" dirty="0">
              <a:latin typeface="+mn-ea"/>
            </a:endParaRPr>
          </a:p>
          <a:p>
            <a:pPr marL="457200" indent="-457200" fontAlgn="auto">
              <a:spcBef>
                <a:spcPct val="20000"/>
              </a:spcBef>
              <a:spcAft>
                <a:spcPts val="0"/>
              </a:spcAft>
              <a:defRPr/>
            </a:pPr>
            <a:r>
              <a:rPr lang="en-US" altLang="ja-JP" sz="2200" b="1" dirty="0">
                <a:latin typeface="+mn-ea"/>
              </a:rPr>
              <a:t>        </a:t>
            </a:r>
            <a:r>
              <a:rPr lang="ja-JP" altLang="en-US" sz="2200" b="1" dirty="0">
                <a:latin typeface="+mn-ea"/>
              </a:rPr>
              <a:t>業界バランス的にも問題ない。</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○経団連などの</a:t>
            </a:r>
            <a:r>
              <a:rPr lang="ja-JP" altLang="en-US" sz="2200" b="1" u="sng" dirty="0">
                <a:solidFill>
                  <a:srgbClr val="FF0000"/>
                </a:solidFill>
                <a:latin typeface="+mn-ea"/>
              </a:rPr>
              <a:t>経済団体の会長歴又は副会長歴等</a:t>
            </a:r>
            <a:r>
              <a:rPr lang="ja-JP" altLang="en-US" sz="2200" b="1" dirty="0">
                <a:latin typeface="+mn-ea"/>
              </a:rPr>
              <a:t>。</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r>
              <a:rPr lang="ja-JP" altLang="en-US" sz="2200" b="1" u="sng" dirty="0">
                <a:solidFill>
                  <a:srgbClr val="FF0000"/>
                </a:solidFill>
                <a:latin typeface="+mn-ea"/>
              </a:rPr>
              <a:t>政府の審議会の会長等</a:t>
            </a:r>
            <a:r>
              <a:rPr lang="ja-JP" altLang="en-US" sz="2200" b="1" dirty="0">
                <a:latin typeface="+mn-ea"/>
              </a:rPr>
              <a:t>の行政協力等。</a:t>
            </a:r>
            <a:endParaRPr lang="en-US" altLang="ja-JP" sz="2200" b="1" dirty="0">
              <a:latin typeface="+mn-ea"/>
            </a:endParaRPr>
          </a:p>
          <a:p>
            <a:pPr marL="457200" indent="-457200" fontAlgn="auto">
              <a:spcBef>
                <a:spcPct val="20000"/>
              </a:spcBef>
              <a:spcAft>
                <a:spcPts val="0"/>
              </a:spcAft>
              <a:defRPr/>
            </a:pPr>
            <a:r>
              <a:rPr lang="ja-JP" altLang="en-US" sz="2200" b="1" dirty="0">
                <a:latin typeface="+mn-ea"/>
              </a:rPr>
              <a:t>　</a:t>
            </a:r>
            <a:endParaRPr lang="en-US" altLang="ja-JP" sz="2200" b="1" dirty="0">
              <a:latin typeface="+mn-ea"/>
            </a:endParaRPr>
          </a:p>
          <a:p>
            <a:pPr latinLnBrk="1">
              <a:defRPr/>
            </a:pPr>
            <a:r>
              <a:rPr lang="ja-JP" altLang="en-US" sz="2200" b="1" dirty="0">
                <a:latin typeface="+mn-ea"/>
              </a:rPr>
              <a:t>　　</a:t>
            </a:r>
            <a:r>
              <a:rPr lang="ja-JP" altLang="en-US" sz="2200" b="1" dirty="0">
                <a:solidFill>
                  <a:srgbClr val="0070C0"/>
                </a:solidFill>
                <a:latin typeface="+mn-ea"/>
              </a:rPr>
              <a:t>（推薦時期）</a:t>
            </a:r>
            <a:endParaRPr lang="en-US" altLang="ja-JP" sz="2200" b="1" dirty="0">
              <a:solidFill>
                <a:srgbClr val="0070C0"/>
              </a:solidFill>
              <a:latin typeface="+mn-ea"/>
            </a:endParaRPr>
          </a:p>
          <a:p>
            <a:pPr latinLnBrk="1">
              <a:defRPr/>
            </a:pPr>
            <a:r>
              <a:rPr lang="ja-JP" altLang="en-US" sz="2200" b="1" dirty="0">
                <a:latin typeface="+mn-ea"/>
              </a:rPr>
              <a:t>　　</a:t>
            </a:r>
            <a:r>
              <a:rPr lang="ja-JP" altLang="en-US" sz="2200" b="1" u="sng" dirty="0">
                <a:solidFill>
                  <a:srgbClr val="0070C0"/>
                </a:solidFill>
                <a:latin typeface="+mn-ea"/>
              </a:rPr>
              <a:t>大綬章申立て</a:t>
            </a:r>
            <a:r>
              <a:rPr lang="ja-JP" altLang="en-US" sz="2200" b="1" dirty="0">
                <a:latin typeface="+mn-ea"/>
              </a:rPr>
              <a:t>の場合は、</a:t>
            </a:r>
            <a:r>
              <a:rPr lang="ja-JP" altLang="en-US" sz="2200" b="1" u="sng" dirty="0">
                <a:solidFill>
                  <a:srgbClr val="0070C0"/>
                </a:solidFill>
                <a:latin typeface="+mn-ea"/>
              </a:rPr>
              <a:t>通常の１回前</a:t>
            </a:r>
            <a:r>
              <a:rPr lang="ja-JP" altLang="en-US" sz="2200" b="1" dirty="0">
                <a:latin typeface="+mn-ea"/>
              </a:rPr>
              <a:t>（令和７年春であれば令和６年秋　</a:t>
            </a:r>
            <a:endParaRPr lang="en-US" altLang="ja-JP" sz="2200" b="1" dirty="0">
              <a:latin typeface="+mn-ea"/>
            </a:endParaRPr>
          </a:p>
          <a:p>
            <a:pPr latinLnBrk="1">
              <a:defRPr/>
            </a:pPr>
            <a:r>
              <a:rPr lang="ja-JP" altLang="en-US" sz="2200" b="1" dirty="0">
                <a:latin typeface="+mn-ea"/>
              </a:rPr>
              <a:t>　　時点）に</a:t>
            </a:r>
            <a:r>
              <a:rPr lang="ja-JP" altLang="en-US" sz="2200" b="1" dirty="0">
                <a:solidFill>
                  <a:srgbClr val="0070C0"/>
                </a:solidFill>
                <a:latin typeface="+mn-ea"/>
              </a:rPr>
              <a:t>関係書類を提出</a:t>
            </a:r>
            <a:r>
              <a:rPr lang="ja-JP" altLang="en-US" sz="2200" b="1" dirty="0">
                <a:latin typeface="+mn-ea"/>
              </a:rPr>
              <a:t>することが望ましい。</a:t>
            </a:r>
            <a:endParaRPr lang="en-US" altLang="ja-JP" sz="2200" b="1" dirty="0">
              <a:latin typeface="+mn-ea"/>
            </a:endParaRPr>
          </a:p>
          <a:p>
            <a:pPr latinLnBrk="1">
              <a:defRPr/>
            </a:pPr>
            <a:r>
              <a:rPr lang="ja-JP" altLang="en-US" sz="2200" b="1" dirty="0">
                <a:latin typeface="+mn-ea"/>
              </a:rPr>
              <a:t>　　</a:t>
            </a:r>
            <a:r>
              <a:rPr lang="ja-JP" altLang="en-US" sz="2200" b="1" u="sng" dirty="0">
                <a:latin typeface="+mn-ea"/>
              </a:rPr>
              <a:t>現段階では、</a:t>
            </a:r>
            <a:r>
              <a:rPr lang="ja-JP" altLang="en-US" sz="2200" b="1" u="sng" dirty="0">
                <a:solidFill>
                  <a:srgbClr val="0070C0"/>
                </a:solidFill>
                <a:latin typeface="+mn-ea"/>
              </a:rPr>
              <a:t>最短で令和７年春で推薦可能</a:t>
            </a:r>
            <a:r>
              <a:rPr lang="ja-JP" altLang="en-US" sz="2200" b="1" dirty="0">
                <a:latin typeface="+mn-ea"/>
              </a:rPr>
              <a:t>になる。</a:t>
            </a:r>
            <a:endParaRPr lang="en-US" altLang="ja-JP" sz="2200" b="1" dirty="0">
              <a:latin typeface="+mn-ea"/>
            </a:endParaRPr>
          </a:p>
        </p:txBody>
      </p:sp>
      <p:sp>
        <p:nvSpPr>
          <p:cNvPr id="6" name="テキスト ボックス 5"/>
          <p:cNvSpPr txBox="1"/>
          <p:nvPr/>
        </p:nvSpPr>
        <p:spPr>
          <a:xfrm>
            <a:off x="-22225" y="333375"/>
            <a:ext cx="9144000" cy="522288"/>
          </a:xfrm>
          <a:prstGeom prst="rect">
            <a:avLst/>
          </a:prstGeom>
          <a:noFill/>
        </p:spPr>
        <p:txBody>
          <a:bodyPr>
            <a:spAutoFit/>
          </a:bodyPr>
          <a:lstStyle/>
          <a:p>
            <a:pPr marL="457200" indent="-457200" algn="ctr" fontAlgn="auto">
              <a:spcBef>
                <a:spcPct val="20000"/>
              </a:spcBef>
              <a:spcAft>
                <a:spcPts val="0"/>
              </a:spcAft>
              <a:defRPr/>
            </a:pPr>
            <a:r>
              <a:rPr lang="ja-JP" altLang="en-US" sz="2800" b="1" u="sng" dirty="0">
                <a:latin typeface="+mn-ea"/>
                <a:ea typeface="+mn-ea"/>
              </a:rPr>
              <a:t>　</a:t>
            </a:r>
            <a:r>
              <a:rPr lang="en-US" altLang="ja-JP" sz="2800" b="1" u="sng" dirty="0">
                <a:latin typeface="+mn-ea"/>
                <a:ea typeface="+mn-ea"/>
              </a:rPr>
              <a:t>Ⅰ.</a:t>
            </a:r>
            <a:r>
              <a:rPr lang="ja-JP" altLang="en-US" sz="2800" b="1" u="sng" dirty="0">
                <a:latin typeface="+mn-ea"/>
                <a:ea typeface="+mn-ea"/>
              </a:rPr>
              <a:t>叙勲－１</a:t>
            </a:r>
            <a:r>
              <a:rPr lang="en-US" altLang="ja-JP" sz="2800" b="1" u="sng" dirty="0">
                <a:latin typeface="+mn-ea"/>
                <a:ea typeface="+mn-ea"/>
              </a:rPr>
              <a:t>.</a:t>
            </a:r>
            <a:r>
              <a:rPr lang="ja-JP" altLang="en-US" sz="2800" b="1" u="sng" dirty="0">
                <a:latin typeface="+mn-ea"/>
                <a:ea typeface="+mn-ea"/>
              </a:rPr>
              <a:t>春秋の叙勲</a:t>
            </a:r>
            <a:endParaRPr lang="en-US" altLang="ja-JP" sz="2800" b="1" dirty="0">
              <a:latin typeface="+mn-ea"/>
              <a:ea typeface="+mn-ea"/>
            </a:endParaRPr>
          </a:p>
        </p:txBody>
      </p:sp>
      <p:sp>
        <p:nvSpPr>
          <p:cNvPr id="8" name="四角形吹き出し 7"/>
          <p:cNvSpPr/>
          <p:nvPr/>
        </p:nvSpPr>
        <p:spPr>
          <a:xfrm>
            <a:off x="6417469" y="1066893"/>
            <a:ext cx="1466899" cy="522288"/>
          </a:xfrm>
          <a:prstGeom prst="wedgeRectCallout">
            <a:avLst>
              <a:gd name="adj1" fmla="val -69156"/>
              <a:gd name="adj2" fmla="val -4944"/>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latin typeface="メイリオ" panose="020B0604030504040204" pitchFamily="50" charset="-128"/>
                <a:ea typeface="メイリオ" panose="020B0604030504040204" pitchFamily="50" charset="-128"/>
              </a:rPr>
              <a:t>重光章以上</a:t>
            </a:r>
          </a:p>
        </p:txBody>
      </p:sp>
      <p:grpSp>
        <p:nvGrpSpPr>
          <p:cNvPr id="10" name="グループ化 9"/>
          <p:cNvGrpSpPr/>
          <p:nvPr/>
        </p:nvGrpSpPr>
        <p:grpSpPr>
          <a:xfrm>
            <a:off x="7308304" y="86395"/>
            <a:ext cx="1728192" cy="462285"/>
            <a:chOff x="0" y="121620"/>
            <a:chExt cx="3049052" cy="780555"/>
          </a:xfrm>
        </p:grpSpPr>
        <p:sp>
          <p:nvSpPr>
            <p:cNvPr id="11" name="角丸四角形 10"/>
            <p:cNvSpPr/>
            <p:nvPr/>
          </p:nvSpPr>
          <p:spPr>
            <a:xfrm>
              <a:off x="0" y="121620"/>
              <a:ext cx="3049052" cy="780555"/>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ja-JP" altLang="en-US"/>
            </a:p>
          </p:txBody>
        </p:sp>
        <p:sp>
          <p:nvSpPr>
            <p:cNvPr id="12" name="角丸四角形 4"/>
            <p:cNvSpPr txBox="1"/>
            <p:nvPr/>
          </p:nvSpPr>
          <p:spPr>
            <a:xfrm>
              <a:off x="22862" y="144482"/>
              <a:ext cx="3003328" cy="7348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2865" tIns="41910" rIns="62865" bIns="41910" numCol="1" spcCol="1270" anchor="ctr" anchorCtr="0">
              <a:noAutofit/>
            </a:bodyPr>
            <a:lstStyle/>
            <a:p>
              <a:pPr lvl="0" algn="ctr" defTabSz="1466850">
                <a:lnSpc>
                  <a:spcPct val="90000"/>
                </a:lnSpc>
                <a:spcBef>
                  <a:spcPct val="0"/>
                </a:spcBef>
                <a:spcAft>
                  <a:spcPct val="35000"/>
                </a:spcAft>
              </a:pPr>
              <a:r>
                <a:rPr kumimoji="1" lang="ja-JP" altLang="en-US" sz="2000" kern="1200" dirty="0">
                  <a:latin typeface="Meiryo UI" panose="020B0604030504040204" pitchFamily="50" charset="-128"/>
                  <a:ea typeface="Meiryo UI" panose="020B0604030504040204" pitchFamily="50" charset="-128"/>
                </a:rPr>
                <a:t>春秋の叙勲</a:t>
              </a:r>
            </a:p>
          </p:txBody>
        </p:sp>
      </p:gr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kumimoji="1" dirty="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16334</TotalTime>
  <Words>5701</Words>
  <Application>Microsoft Office PowerPoint</Application>
  <PresentationFormat>画面に合わせる (4:3)</PresentationFormat>
  <Paragraphs>729</Paragraphs>
  <Slides>33</Slides>
  <Notes>4</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33</vt:i4>
      </vt:variant>
    </vt:vector>
  </HeadingPairs>
  <TitlesOfParts>
    <vt:vector size="42" baseType="lpstr">
      <vt:lpstr>Meiryo UI</vt:lpstr>
      <vt:lpstr>ＭＳ Ｐゴシック</vt:lpstr>
      <vt:lpstr>ＭＳ Ｐ明朝</vt:lpstr>
      <vt:lpstr>ＭＳ ゴシック</vt:lpstr>
      <vt:lpstr>メイリオ</vt:lpstr>
      <vt:lpstr>Arial</vt:lpstr>
      <vt:lpstr>Calibri</vt:lpstr>
      <vt:lpstr>Times New Roman</vt:lpstr>
      <vt:lpstr>Office テーマ</vt:lpstr>
      <vt:lpstr>製造産業局の叙勲・褒章について  －業界向け説明資料－</vt:lpstr>
      <vt:lpstr>栄典の基本方針</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その他補足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経済産業省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製造産業局栄典事務の手引き</dc:title>
  <dc:creator>情報システム厚生課</dc:creator>
  <cp:lastModifiedBy>Windows ユーザー</cp:lastModifiedBy>
  <cp:revision>998</cp:revision>
  <cp:lastPrinted>2024-07-03T05:02:45Z</cp:lastPrinted>
  <dcterms:created xsi:type="dcterms:W3CDTF">2012-02-06T01:33:00Z</dcterms:created>
  <dcterms:modified xsi:type="dcterms:W3CDTF">2024-11-12T06:08:20Z</dcterms:modified>
</cp:coreProperties>
</file>