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0" r:id="rId2"/>
    <p:sldId id="256" r:id="rId3"/>
    <p:sldId id="261" r:id="rId4"/>
    <p:sldId id="268" r:id="rId5"/>
    <p:sldId id="265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7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A6AF2-E99B-426A-897A-A63D7A874465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30DE5-A2F4-4620-A3A4-444BC6E18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5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0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30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9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67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89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30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8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06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48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37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99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FDE27-E485-4FEE-A397-63CC08E1B494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41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A15A9D-1355-458C-A071-2412699C7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7461" y="212725"/>
            <a:ext cx="2924908" cy="467213"/>
          </a:xfrm>
        </p:spPr>
        <p:txBody>
          <a:bodyPr>
            <a:normAutofit fontScale="90000"/>
          </a:bodyPr>
          <a:lstStyle/>
          <a:p>
            <a:r>
              <a: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フォーマット</a:t>
            </a:r>
            <a:r>
              <a: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2】</a:t>
            </a:r>
            <a:endParaRPr kumimoji="1"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2DFFAF-5264-4F95-BC36-E83444909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255" y="3049478"/>
            <a:ext cx="8910660" cy="1123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オフィスの概要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E7287E1-F022-4832-A191-9A36DBE4486C}"/>
              </a:ext>
            </a:extLst>
          </p:cNvPr>
          <p:cNvSpPr/>
          <p:nvPr/>
        </p:nvSpPr>
        <p:spPr>
          <a:xfrm>
            <a:off x="1019666" y="4852416"/>
            <a:ext cx="10152668" cy="866038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会社名：　　　　　　　　　　　　　　　　　　　　　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F04330F-A23B-7ECE-F845-7FC978661AEC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148D81D-8A27-CDBC-FB8A-7BBEB99C1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666" y="6542267"/>
            <a:ext cx="3935627" cy="27284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5D332A8-9203-8015-3E8D-AD969F683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650" y="1483477"/>
            <a:ext cx="61087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8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455DCC-8E56-47E4-80F1-A0CD4FD89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7870" y="2879476"/>
            <a:ext cx="7405817" cy="144852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1800" u="none" strike="noStrike" baseline="0">
                <a:latin typeface="Yu Gothic" panose="020B0400000000000000" pitchFamily="34" charset="-128"/>
                <a:ea typeface="Yu Gothic" panose="020B0400000000000000" pitchFamily="34" charset="-128"/>
              </a:rPr>
              <a:t>オフィスをつくられた経緯・目的をご説明ください。</a:t>
            </a:r>
            <a:br>
              <a:rPr lang="en-US" altLang="ja-JP" sz="1800" u="none" strike="noStrike" baseline="0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1800" u="none" strike="noStrike" baseline="0">
                <a:latin typeface="Yu Gothic" panose="020B0400000000000000" pitchFamily="34" charset="-128"/>
                <a:ea typeface="Yu Gothic" panose="020B0400000000000000" pitchFamily="34" charset="-128"/>
              </a:rPr>
              <a:t>また、オフィスが経営理念をいかに実現しているかご説明ください。</a:t>
            </a:r>
            <a:br>
              <a:rPr lang="en-US" altLang="ja-JP" sz="1800" u="none" strike="noStrike" baseline="0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1800">
                <a:latin typeface="Yu Gothic" panose="020B0400000000000000" pitchFamily="34" charset="-128"/>
                <a:ea typeface="Yu Gothic" panose="020B0400000000000000" pitchFamily="34" charset="-128"/>
              </a:rPr>
              <a:t>ビフォアアフターの</a:t>
            </a:r>
            <a:r>
              <a:rPr lang="ja-JP" altLang="en-US" sz="1800" u="none" strike="noStrike" baseline="0">
                <a:latin typeface="Yu Gothic" panose="020B0400000000000000" pitchFamily="34" charset="-128"/>
                <a:ea typeface="Yu Gothic" panose="020B0400000000000000" pitchFamily="34" charset="-128"/>
              </a:rPr>
              <a:t>写真等があれば貼付してください。 </a:t>
            </a:r>
            <a:br>
              <a:rPr lang="en-US" altLang="ja-JP" sz="1800" u="none" strike="noStrike" baseline="0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1600">
                <a:latin typeface="Yu Gothic" panose="020B0400000000000000" pitchFamily="34" charset="-128"/>
                <a:ea typeface="Yu Gothic" panose="020B0400000000000000" pitchFamily="34" charset="-128"/>
              </a:rPr>
              <a:t>＊</a:t>
            </a:r>
            <a:r>
              <a:rPr lang="en-US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1600">
                <a:latin typeface="Yu Gothic" panose="020B0400000000000000" pitchFamily="34" charset="-128"/>
                <a:ea typeface="Yu Gothic" panose="020B0400000000000000" pitchFamily="34" charset="-128"/>
              </a:rPr>
              <a:t>ページに収まらない場合はこのページをコピーしてご記入ください。</a:t>
            </a:r>
            <a:endParaRPr kumimoji="1" lang="ja-JP" altLang="en-US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EF9F5E-BEC2-44E3-A0D8-04E8CA50B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345" y="290479"/>
            <a:ext cx="4027023" cy="428326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dirty="0">
                <a:latin typeface="+mn-ea"/>
              </a:rPr>
              <a:t>【</a:t>
            </a:r>
            <a:r>
              <a:rPr kumimoji="1" lang="ja-JP" altLang="en-US" dirty="0">
                <a:latin typeface="+mn-ea"/>
              </a:rPr>
              <a:t>記入必須項目</a:t>
            </a:r>
            <a:r>
              <a:rPr kumimoji="1" lang="en-US" altLang="ja-JP" dirty="0">
                <a:latin typeface="+mn-ea"/>
              </a:rPr>
              <a:t>】</a:t>
            </a:r>
            <a:r>
              <a:rPr kumimoji="1" lang="ja-JP" altLang="en-US" dirty="0">
                <a:latin typeface="+mn-ea"/>
              </a:rPr>
              <a:t>はじめに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F741991-5C73-43F8-9DAD-B858056A3CB1}"/>
              </a:ext>
            </a:extLst>
          </p:cNvPr>
          <p:cNvSpPr/>
          <p:nvPr/>
        </p:nvSpPr>
        <p:spPr>
          <a:xfrm>
            <a:off x="442762" y="785560"/>
            <a:ext cx="11306476" cy="55097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71A815-DAAF-6A87-22B8-41AF8F100C68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06E35D5-9857-4F28-6D94-EF3BA7E19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666" y="6542267"/>
            <a:ext cx="3935627" cy="2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5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455DCC-8E56-47E4-80F1-A0CD4FD89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5232" y="2870469"/>
            <a:ext cx="8567516" cy="867847"/>
          </a:xfrm>
        </p:spPr>
        <p:txBody>
          <a:bodyPr>
            <a:noAutofit/>
          </a:bodyPr>
          <a:lstStyle/>
          <a:p>
            <a:pPr marL="11113" indent="-11113" algn="l">
              <a:lnSpc>
                <a:spcPct val="100000"/>
              </a:lnSpc>
            </a:pPr>
            <a:r>
              <a:rPr lang="ja-JP" altLang="en-US" sz="1800" b="0" i="0" u="none" strike="noStrike" baseline="0">
                <a:latin typeface="+mn-ea"/>
                <a:ea typeface="+mn-ea"/>
              </a:rPr>
              <a:t>ワーカーの個や多様性、ウエルビーイングを実現する</a:t>
            </a:r>
            <a:r>
              <a:rPr lang="ja-JP" altLang="en-US" sz="1800">
                <a:latin typeface="+mn-ea"/>
                <a:ea typeface="+mn-ea"/>
              </a:rPr>
              <a:t>ためのコンセプト等と、それがいかに実現されたか記入してください。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3D579D-1ACD-8E55-AF04-47A9AF320F02}"/>
              </a:ext>
            </a:extLst>
          </p:cNvPr>
          <p:cNvSpPr/>
          <p:nvPr/>
        </p:nvSpPr>
        <p:spPr>
          <a:xfrm>
            <a:off x="442762" y="893071"/>
            <a:ext cx="11306476" cy="54022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字幕 2">
            <a:extLst>
              <a:ext uri="{FF2B5EF4-FFF2-40B4-BE49-F238E27FC236}">
                <a16:creationId xmlns:a16="http://schemas.microsoft.com/office/drawing/2014/main" id="{67640512-43C1-E336-C487-C32634AD970D}"/>
              </a:ext>
            </a:extLst>
          </p:cNvPr>
          <p:cNvSpPr txBox="1">
            <a:spLocks/>
          </p:cNvSpPr>
          <p:nvPr/>
        </p:nvSpPr>
        <p:spPr>
          <a:xfrm>
            <a:off x="186961" y="246740"/>
            <a:ext cx="2885094" cy="428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記入必須項目</a:t>
            </a:r>
            <a:r>
              <a:rPr lang="en-US" altLang="ja-JP" dirty="0">
                <a:latin typeface="+mn-ea"/>
              </a:rPr>
              <a:t>】</a:t>
            </a:r>
            <a:endParaRPr lang="ja-JP" altLang="en-US" dirty="0">
              <a:latin typeface="+mn-ea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9E0D97-26F5-C1A8-A604-B28EFF39280C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583DF0-1F52-1272-43F3-F234E1B97423}"/>
              </a:ext>
            </a:extLst>
          </p:cNvPr>
          <p:cNvSpPr txBox="1"/>
          <p:nvPr/>
        </p:nvSpPr>
        <p:spPr>
          <a:xfrm>
            <a:off x="2587076" y="246740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①</a:t>
            </a:r>
            <a:r>
              <a:rPr kumimoji="1" lang="ja-JP" altLang="en-US"/>
              <a:t>ワークスタイル</a:t>
            </a:r>
            <a:endParaRPr kumimoji="1" lang="en-US" altLang="ja-JP" dirty="0"/>
          </a:p>
          <a:p>
            <a:r>
              <a:rPr kumimoji="1" lang="ja-JP" altLang="en-US"/>
              <a:t>ウエルビーイングを実現するワークスタイルに根ざしたコンセプトが立案されているか。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0FFA588-BD50-526A-A299-8D464F51B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666" y="6542267"/>
            <a:ext cx="3935627" cy="2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9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92A63-0195-7B6A-142F-7697C37BA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9766C6B-8194-D3D6-24EE-8481C0E1DAB1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172EF1B8-61C6-714B-9184-F384771D4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2798" y="3046228"/>
            <a:ext cx="7896626" cy="1071278"/>
          </a:xfrm>
        </p:spPr>
        <p:txBody>
          <a:bodyPr>
            <a:noAutofit/>
          </a:bodyPr>
          <a:lstStyle/>
          <a:p>
            <a:pPr marL="11113" indent="-11113" algn="l">
              <a:lnSpc>
                <a:spcPct val="100000"/>
              </a:lnSpc>
            </a:pPr>
            <a:r>
              <a:rPr lang="ja-JP" altLang="ja-JP" sz="1800">
                <a:latin typeface="Yu Gothic" panose="020B0400000000000000" pitchFamily="34" charset="-128"/>
                <a:ea typeface="Yu Gothic" panose="020B0400000000000000" pitchFamily="34" charset="-128"/>
                <a:cs typeface="Times New Roman (本文のフォント - コンプレ"/>
              </a:rPr>
              <a:t>コンセプト</a:t>
            </a:r>
            <a:r>
              <a:rPr lang="ja-JP" altLang="en-US" sz="1800">
                <a:latin typeface="Yu Gothic" panose="020B0400000000000000" pitchFamily="34" charset="-128"/>
                <a:ea typeface="Yu Gothic" panose="020B0400000000000000" pitchFamily="34" charset="-128"/>
                <a:cs typeface="Times New Roman (本文のフォント - コンプレ"/>
              </a:rPr>
              <a:t>や施策を、</a:t>
            </a:r>
            <a:r>
              <a:rPr lang="ja-JP" altLang="ja-JP" sz="1800">
                <a:latin typeface="Yu Gothic" panose="020B0400000000000000" pitchFamily="34" charset="-128"/>
                <a:ea typeface="Yu Gothic" panose="020B0400000000000000" pitchFamily="34" charset="-128"/>
                <a:cs typeface="Times New Roman (本文のフォント - コンプレ"/>
              </a:rPr>
              <a:t>ユーザーが理解し</a:t>
            </a:r>
            <a:r>
              <a:rPr lang="ja-JP" altLang="en-US" sz="1800">
                <a:latin typeface="Yu Gothic" panose="020B0400000000000000" pitchFamily="34" charset="-128"/>
                <a:ea typeface="Yu Gothic" panose="020B0400000000000000" pitchFamily="34" charset="-128"/>
                <a:cs typeface="Times New Roman (本文のフォント - コンプレ"/>
              </a:rPr>
              <a:t>、継続的に改善し続けているか、また、それにより、いかに経営が伸長したか等記入してください。</a:t>
            </a:r>
            <a:br>
              <a:rPr lang="en-US" altLang="ja-JP" sz="1800" dirty="0">
                <a:latin typeface="Yu Gothic" panose="020B0400000000000000" pitchFamily="34" charset="-128"/>
                <a:ea typeface="Yu Gothic" panose="020B0400000000000000" pitchFamily="34" charset="-128"/>
                <a:cs typeface="Times New Roman (本文のフォント - コンプレ"/>
              </a:rPr>
            </a:b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＊会議時間削減、残業時間削減等可能な限り数値データを提示してください。</a:t>
            </a:r>
            <a:endParaRPr kumimoji="1" lang="ja-JP" altLang="en-US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A6E4A10-8274-ED84-749A-597C9397FDBF}"/>
              </a:ext>
            </a:extLst>
          </p:cNvPr>
          <p:cNvSpPr/>
          <p:nvPr/>
        </p:nvSpPr>
        <p:spPr>
          <a:xfrm>
            <a:off x="442762" y="893071"/>
            <a:ext cx="11306476" cy="5402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9FB7D89E-517F-AB8C-C71B-0B0AAF1C7D42}"/>
              </a:ext>
            </a:extLst>
          </p:cNvPr>
          <p:cNvSpPr txBox="1">
            <a:spLocks/>
          </p:cNvSpPr>
          <p:nvPr/>
        </p:nvSpPr>
        <p:spPr>
          <a:xfrm>
            <a:off x="186961" y="246740"/>
            <a:ext cx="2885094" cy="428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記入必須項目</a:t>
            </a:r>
            <a:r>
              <a:rPr lang="en-US" altLang="ja-JP" dirty="0">
                <a:latin typeface="+mn-ea"/>
              </a:rPr>
              <a:t>】</a:t>
            </a:r>
            <a:endParaRPr lang="ja-JP" altLang="en-US" dirty="0"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E0B941F-BF2D-4E65-2FAC-7A40624FC206}"/>
              </a:ext>
            </a:extLst>
          </p:cNvPr>
          <p:cNvSpPr txBox="1"/>
          <p:nvPr/>
        </p:nvSpPr>
        <p:spPr>
          <a:xfrm>
            <a:off x="2570206" y="246740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②</a:t>
            </a:r>
            <a:r>
              <a:rPr kumimoji="1" lang="ja-JP" altLang="en-US"/>
              <a:t>継続性・改善性</a:t>
            </a:r>
            <a:endParaRPr kumimoji="1" lang="en-US" altLang="ja-JP" dirty="0"/>
          </a:p>
          <a:p>
            <a:r>
              <a:rPr kumimoji="1" lang="ja-JP" altLang="en-US"/>
              <a:t>コンセプトが正しく実現され、ユーザーが理解し、継続的に改善されているか。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0038DB6-C4EF-9CA8-60EA-F2E0F1AEF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666" y="6542267"/>
            <a:ext cx="3935627" cy="2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6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DE70E5E-72AB-D800-4CE1-0227A03D0B6C}"/>
              </a:ext>
            </a:extLst>
          </p:cNvPr>
          <p:cNvSpPr/>
          <p:nvPr/>
        </p:nvSpPr>
        <p:spPr>
          <a:xfrm>
            <a:off x="442762" y="893071"/>
            <a:ext cx="11306476" cy="54022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3E3EDE07-DD88-ACE8-2BF5-420EBC09BCE2}"/>
              </a:ext>
            </a:extLst>
          </p:cNvPr>
          <p:cNvSpPr txBox="1">
            <a:spLocks/>
          </p:cNvSpPr>
          <p:nvPr/>
        </p:nvSpPr>
        <p:spPr>
          <a:xfrm>
            <a:off x="2339006" y="3261023"/>
            <a:ext cx="8151881" cy="6416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>
                <a:latin typeface="+mn-ea"/>
                <a:ea typeface="+mn-ea"/>
              </a:rPr>
              <a:t>オフィスが、</a:t>
            </a:r>
            <a:r>
              <a:rPr lang="ja-JP" altLang="ja-JP" sz="1800">
                <a:effectLst/>
                <a:latin typeface="+mn-ea"/>
                <a:ea typeface="+mn-ea"/>
                <a:cs typeface="Times New Roman (本文のフォント - コンプレ"/>
              </a:rPr>
              <a:t>内外の風土・文化の定着</a:t>
            </a:r>
            <a:r>
              <a:rPr lang="ja-JP" altLang="en-US" sz="1800">
                <a:latin typeface="+mn-ea"/>
                <a:ea typeface="+mn-ea"/>
                <a:cs typeface="Times New Roman (本文のフォント - コンプレ"/>
              </a:rPr>
              <a:t>にいかに寄与したか記入してください。</a:t>
            </a:r>
            <a:endParaRPr lang="en-US" altLang="ja-JP" sz="1800" dirty="0">
              <a:effectLst/>
              <a:latin typeface="+mn-ea"/>
              <a:ea typeface="+mn-ea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9B94A1-E41F-77BD-5E5A-79AAE8825410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27560F14-776C-10CE-DBA9-DACB13BFE009}"/>
              </a:ext>
            </a:extLst>
          </p:cNvPr>
          <p:cNvSpPr txBox="1">
            <a:spLocks/>
          </p:cNvSpPr>
          <p:nvPr/>
        </p:nvSpPr>
        <p:spPr>
          <a:xfrm>
            <a:off x="186961" y="246740"/>
            <a:ext cx="2885094" cy="428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記入必須項目</a:t>
            </a:r>
            <a:r>
              <a:rPr lang="en-US" altLang="ja-JP" dirty="0">
                <a:latin typeface="+mn-ea"/>
              </a:rPr>
              <a:t>】</a:t>
            </a:r>
            <a:endParaRPr lang="ja-JP" altLang="en-US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0A335E-3319-CF61-594E-3F5DC32292D6}"/>
              </a:ext>
            </a:extLst>
          </p:cNvPr>
          <p:cNvSpPr txBox="1"/>
          <p:nvPr/>
        </p:nvSpPr>
        <p:spPr>
          <a:xfrm>
            <a:off x="2540715" y="246740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③</a:t>
            </a:r>
            <a:r>
              <a:rPr kumimoji="1" lang="ja-JP" altLang="en-US"/>
              <a:t>地域等への貢献度</a:t>
            </a:r>
            <a:endParaRPr kumimoji="1" lang="en-US" altLang="ja-JP" dirty="0"/>
          </a:p>
          <a:p>
            <a:r>
              <a:rPr kumimoji="1" lang="ja-JP" altLang="en-US"/>
              <a:t>地域や、その文化の活性化や共有に貢献しているか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6C9AFD1-F57D-7D41-DA18-F38AAC242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666" y="6542267"/>
            <a:ext cx="3935627" cy="2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1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09EC616-EE73-EF2F-0BFD-66EDAB8C50C2}"/>
              </a:ext>
            </a:extLst>
          </p:cNvPr>
          <p:cNvSpPr/>
          <p:nvPr/>
        </p:nvSpPr>
        <p:spPr>
          <a:xfrm>
            <a:off x="442762" y="728760"/>
            <a:ext cx="11306476" cy="55665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76A83B2B-D8C8-25D9-8622-28AC41356F50}"/>
              </a:ext>
            </a:extLst>
          </p:cNvPr>
          <p:cNvSpPr txBox="1">
            <a:spLocks/>
          </p:cNvSpPr>
          <p:nvPr/>
        </p:nvSpPr>
        <p:spPr>
          <a:xfrm>
            <a:off x="2260873" y="163097"/>
            <a:ext cx="9632956" cy="468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US" altLang="ja-JP" sz="1800" dirty="0">
              <a:latin typeface="+mn-ea"/>
              <a:ea typeface="+mn-ea"/>
            </a:endParaRP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762961AB-B7D3-BF3A-0D0C-36FF8E12F808}"/>
              </a:ext>
            </a:extLst>
          </p:cNvPr>
          <p:cNvSpPr txBox="1">
            <a:spLocks/>
          </p:cNvSpPr>
          <p:nvPr/>
        </p:nvSpPr>
        <p:spPr>
          <a:xfrm>
            <a:off x="211674" y="246741"/>
            <a:ext cx="2885094" cy="428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その他項目</a:t>
            </a:r>
            <a:r>
              <a:rPr lang="en-US" altLang="ja-JP" dirty="0">
                <a:latin typeface="+mn-ea"/>
              </a:rPr>
              <a:t>】</a:t>
            </a:r>
            <a:endParaRPr lang="ja-JP" altLang="en-US" dirty="0">
              <a:latin typeface="+mn-ea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FC65252-DC05-FB1F-9FC0-7C7349D97AB4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246A99-529E-5645-C43B-251DB3FF138A}"/>
              </a:ext>
            </a:extLst>
          </p:cNvPr>
          <p:cNvSpPr txBox="1"/>
          <p:nvPr/>
        </p:nvSpPr>
        <p:spPr>
          <a:xfrm>
            <a:off x="1399649" y="3243939"/>
            <a:ext cx="9392702" cy="84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>
                <a:latin typeface="+mn-ea"/>
              </a:rPr>
              <a:t>多様性への対応、環境への対応、</a:t>
            </a:r>
            <a:r>
              <a:rPr lang="en-US" altLang="ja-JP" dirty="0">
                <a:latin typeface="+mn-ea"/>
              </a:rPr>
              <a:t>SDG</a:t>
            </a:r>
            <a:r>
              <a:rPr lang="ja-JP" altLang="en-US">
                <a:latin typeface="+mn-ea"/>
              </a:rPr>
              <a:t>ｓ等アピールできる点について記入してください。</a:t>
            </a:r>
            <a:endParaRPr lang="en-US" altLang="ja-JP" dirty="0"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ja-JP" altLang="en-US" sz="1600">
                <a:latin typeface="+mn-ea"/>
                <a:ea typeface="+mn-ea"/>
              </a:rPr>
              <a:t>＊</a:t>
            </a:r>
            <a:r>
              <a:rPr lang="en-US" altLang="ja-JP" sz="1600" dirty="0">
                <a:latin typeface="+mn-ea"/>
                <a:ea typeface="+mn-ea"/>
              </a:rPr>
              <a:t>1</a:t>
            </a:r>
            <a:r>
              <a:rPr lang="ja-JP" altLang="en-US" sz="1600">
                <a:latin typeface="+mn-ea"/>
                <a:ea typeface="+mn-ea"/>
              </a:rPr>
              <a:t>ページに収まらない場合はこのページをコピーしてご記入ください。</a:t>
            </a:r>
            <a:endParaRPr lang="ja-JP" altLang="en-US" sz="1600" dirty="0">
              <a:latin typeface="+mn-ea"/>
              <a:ea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3CF0708-8BB4-E00C-5157-E7F0744C9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666" y="6542267"/>
            <a:ext cx="3935627" cy="2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1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1645</TotalTime>
  <Words>286</Words>
  <Application>Microsoft Macintosh PowerPoint</Application>
  <PresentationFormat>ワイド画面</PresentationFormat>
  <Paragraphs>20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BIZ UDPゴシック</vt:lpstr>
      <vt:lpstr>Yu Gothic</vt:lpstr>
      <vt:lpstr>Yu Gothic</vt:lpstr>
      <vt:lpstr>Arial</vt:lpstr>
      <vt:lpstr>Calibri</vt:lpstr>
      <vt:lpstr>Calibri Light</vt:lpstr>
      <vt:lpstr>Office テーマ</vt:lpstr>
      <vt:lpstr>【フォーマット2】</vt:lpstr>
      <vt:lpstr>オフィスをつくられた経緯・目的をご説明ください。 また、オフィスが経営理念をいかに実現しているかご説明ください。 ビフォアアフターの写真等があれば貼付してください。  ＊1ページに収まらない場合はこのページをコピーしてご記入ください。</vt:lpstr>
      <vt:lpstr>ワーカーの個や多様性、ウエルビーイングを実現するためのコンセプト等と、それがいかに実現されたか記入してください。</vt:lpstr>
      <vt:lpstr>コンセプトや施策を、ユーザーが理解し、継続的に改善し続けているか、また、それにより、いかに経営が伸長したか等記入してください。 ＊会議時間削減、残業時間削減等可能な限り数値データを提示してください。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【フォーマット2】</dc:title>
  <dc:creator>JOIFA 田中</dc:creator>
  <cp:lastModifiedBy>広明 地主</cp:lastModifiedBy>
  <cp:revision>16</cp:revision>
  <dcterms:created xsi:type="dcterms:W3CDTF">2022-03-09T07:25:11Z</dcterms:created>
  <dcterms:modified xsi:type="dcterms:W3CDTF">2025-06-04T05:52:58Z</dcterms:modified>
</cp:coreProperties>
</file>