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0" r:id="rId2"/>
    <p:sldId id="256" r:id="rId3"/>
    <p:sldId id="261" r:id="rId4"/>
    <p:sldId id="263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6AF2-E99B-426A-897A-A63D7A874465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0DE5-A2F4-4620-A3A4-444BC6E18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89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8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9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DE27-E485-4FEE-A397-63CC08E1B494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15A9D-1355-458C-A071-2412699C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61" y="212725"/>
            <a:ext cx="2924908" cy="467213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フォーマット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2】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DFFAF-5264-4F95-BC36-E8344490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55" y="3049478"/>
            <a:ext cx="8910660" cy="1123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オフィスの概要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7287E1-F022-4832-A191-9A36DBE4486C}"/>
              </a:ext>
            </a:extLst>
          </p:cNvPr>
          <p:cNvSpPr/>
          <p:nvPr/>
        </p:nvSpPr>
        <p:spPr>
          <a:xfrm>
            <a:off x="1019666" y="4852416"/>
            <a:ext cx="10152668" cy="86603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会社名：　　　　　　　　　　　　　　　　　　　　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04330F-A23B-7ECE-F845-7FC978661AE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84ADD9-C34F-5F5C-F861-B7600FEA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490434"/>
            <a:ext cx="6108700" cy="1219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D64787-5DCB-B094-5149-25AC8093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669" y="197708"/>
            <a:ext cx="7292569" cy="586327"/>
          </a:xfrm>
        </p:spPr>
        <p:txBody>
          <a:bodyPr>
            <a:noAutofit/>
          </a:bodyPr>
          <a:lstStyle/>
          <a:p>
            <a:pPr algn="l"/>
            <a:r>
              <a:rPr lang="ja-JP" altLang="en-US" sz="1800" i="0" u="none" strike="noStrike" baseline="0">
                <a:latin typeface="+mn-ea"/>
                <a:ea typeface="+mn-ea"/>
              </a:rPr>
              <a:t>オフィス</a:t>
            </a:r>
            <a:r>
              <a:rPr lang="ja-JP" altLang="en-US" sz="1800" i="0" u="none" strike="noStrike" baseline="0" dirty="0">
                <a:latin typeface="+mn-ea"/>
                <a:ea typeface="+mn-ea"/>
              </a:rPr>
              <a:t>を造られた経緯・目的をご説明</a:t>
            </a:r>
            <a:r>
              <a:rPr lang="ja-JP" altLang="en-US" sz="1800" i="0" u="none" strike="noStrike" baseline="0">
                <a:latin typeface="+mn-ea"/>
                <a:ea typeface="+mn-ea"/>
              </a:rPr>
              <a:t>ください。</a:t>
            </a:r>
            <a:br>
              <a:rPr lang="en-US" altLang="ja-JP" sz="1800" i="0" u="none" strike="noStrike" baseline="0" dirty="0">
                <a:latin typeface="+mn-ea"/>
                <a:ea typeface="+mn-ea"/>
              </a:rPr>
            </a:b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ビフォアアフターの</a:t>
            </a:r>
            <a:r>
              <a:rPr lang="ja-JP" altLang="en-US" sz="1800" i="0" u="none" strike="noStrike" baseline="0">
                <a:solidFill>
                  <a:srgbClr val="FF0000"/>
                </a:solidFill>
                <a:latin typeface="+mn-ea"/>
                <a:ea typeface="+mn-ea"/>
              </a:rPr>
              <a:t>写真</a:t>
            </a:r>
            <a:r>
              <a:rPr lang="ja-JP" altLang="en-US" sz="1800" i="0" u="none" strike="noStrike" baseline="0" dirty="0">
                <a:solidFill>
                  <a:srgbClr val="FF0000"/>
                </a:solidFill>
                <a:latin typeface="+mn-ea"/>
                <a:ea typeface="+mn-ea"/>
              </a:rPr>
              <a:t>等</a:t>
            </a:r>
            <a:r>
              <a:rPr lang="ja-JP" altLang="en-US" sz="1800" i="0" u="none" strike="noStrike" baseline="0">
                <a:solidFill>
                  <a:srgbClr val="FF0000"/>
                </a:solidFill>
                <a:latin typeface="+mn-ea"/>
                <a:ea typeface="+mn-ea"/>
              </a:rPr>
              <a:t>があれば貼付してください。 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EF9F5E-BEC2-44E3-A0D8-04E8CA50B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45" y="290479"/>
            <a:ext cx="4027023" cy="42832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記入必須項目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はじめに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741991-5C73-43F8-9DAD-B858056A3CB1}"/>
              </a:ext>
            </a:extLst>
          </p:cNvPr>
          <p:cNvSpPr/>
          <p:nvPr/>
        </p:nvSpPr>
        <p:spPr>
          <a:xfrm>
            <a:off x="442762" y="912180"/>
            <a:ext cx="11306476" cy="5383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1A815-DAAF-6A87-22B8-41AF8F100C68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6AB18A-B3D7-12FD-04A9-DFB7CB6C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806" y="150052"/>
            <a:ext cx="8689046" cy="867847"/>
          </a:xfrm>
        </p:spPr>
        <p:txBody>
          <a:bodyPr>
            <a:noAutofit/>
          </a:bodyPr>
          <a:lstStyle/>
          <a:p>
            <a:pPr algn="l"/>
            <a:br>
              <a:rPr lang="ja-JP" altLang="en-US" sz="1800" b="0" i="0" u="none" strike="noStrike" baseline="0" dirty="0">
                <a:latin typeface="+mn-ea"/>
                <a:ea typeface="+mn-ea"/>
              </a:rPr>
            </a:br>
            <a:r>
              <a:rPr lang="en-US" altLang="ja-JP" sz="1800" b="0" i="0" u="none" strike="noStrike" baseline="0" dirty="0">
                <a:latin typeface="+mn-ea"/>
                <a:ea typeface="+mn-ea"/>
              </a:rPr>
              <a:t>①</a:t>
            </a:r>
            <a:r>
              <a:rPr lang="en-US" altLang="ja-JP" sz="1800" dirty="0">
                <a:latin typeface="+mn-ea"/>
                <a:ea typeface="+mn-ea"/>
              </a:rPr>
              <a:t> </a:t>
            </a:r>
            <a:r>
              <a:rPr lang="ja-JP" altLang="en-US" sz="1800" dirty="0">
                <a:latin typeface="+mn-ea"/>
                <a:ea typeface="+mn-ea"/>
              </a:rPr>
              <a:t>ワークスタイル</a:t>
            </a:r>
            <a:br>
              <a:rPr lang="en-US" altLang="ja-JP" sz="18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1800" b="0" i="0" u="none" strike="noStrike" baseline="0" dirty="0">
                <a:solidFill>
                  <a:srgbClr val="FF0000"/>
                </a:solidFill>
                <a:latin typeface="+mn-ea"/>
                <a:ea typeface="+mn-ea"/>
              </a:rPr>
              <a:t>ワーカーの個や多様性、ウエルビーイングを実現する</a:t>
            </a: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ためのコンセプト等と、それがいかに実現されたか記入してください。</a:t>
            </a:r>
            <a:endParaRPr kumimoji="1" lang="ja-JP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3D579D-1ACD-8E55-AF04-47A9AF320F02}"/>
              </a:ext>
            </a:extLst>
          </p:cNvPr>
          <p:cNvSpPr/>
          <p:nvPr/>
        </p:nvSpPr>
        <p:spPr>
          <a:xfrm>
            <a:off x="442762" y="1141193"/>
            <a:ext cx="11306476" cy="5277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67640512-43C1-E336-C487-C32634AD970D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9E0D97-26F5-C1A8-A604-B28EFF39280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D17E78-7AD0-19D1-E7E7-B500357D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2B26C0-5AA9-4BA0-8527-B4BE07CA1621}"/>
              </a:ext>
            </a:extLst>
          </p:cNvPr>
          <p:cNvSpPr/>
          <p:nvPr/>
        </p:nvSpPr>
        <p:spPr>
          <a:xfrm>
            <a:off x="442762" y="1274370"/>
            <a:ext cx="11306476" cy="5020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4FFFC3-215E-B396-3959-721CE543FAC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2A4730-28AB-6AD6-919D-2DDEC9FD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8639BB70-CAE1-AF0D-74FF-A8D04A215E73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F4A75B-31A0-5309-D978-BFD16B373240}"/>
              </a:ext>
            </a:extLst>
          </p:cNvPr>
          <p:cNvSpPr txBox="1">
            <a:spLocks/>
          </p:cNvSpPr>
          <p:nvPr/>
        </p:nvSpPr>
        <p:spPr>
          <a:xfrm>
            <a:off x="2630851" y="93963"/>
            <a:ext cx="8988947" cy="937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n-ea"/>
                <a:ea typeface="+mn-ea"/>
              </a:rPr>
              <a:t>② </a:t>
            </a:r>
            <a:r>
              <a:rPr lang="ja-JP" altLang="en-US" sz="1800" dirty="0">
                <a:latin typeface="+mn-ea"/>
                <a:ea typeface="+mn-ea"/>
              </a:rPr>
              <a:t>継続的な改善性</a:t>
            </a:r>
            <a:b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ja-JP" sz="16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コンセプト</a:t>
            </a:r>
            <a:r>
              <a:rPr lang="ja-JP" altLang="en-US" sz="16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を</a:t>
            </a:r>
            <a:r>
              <a:rPr lang="ja-JP" altLang="ja-JP" sz="16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ユーザーが理解し</a:t>
            </a:r>
            <a:r>
              <a:rPr lang="ja-JP" altLang="en-US" sz="16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、継続的に改善されているか、またそれにより、いかに経営が伸長したか等記入してください</a:t>
            </a:r>
            <a:r>
              <a:rPr lang="ja-JP" altLang="en-US" sz="12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。</a:t>
            </a:r>
            <a:endParaRPr lang="en-US" altLang="ja-JP" sz="1600" dirty="0">
              <a:effectLst/>
              <a:latin typeface="+mn-ea"/>
              <a:ea typeface="+mn-ea"/>
              <a:cs typeface="Times New Roman (本文のフォント - コンプレ"/>
            </a:endParaRPr>
          </a:p>
        </p:txBody>
      </p:sp>
    </p:spTree>
    <p:extLst>
      <p:ext uri="{BB962C8B-B14F-4D97-AF65-F5344CB8AC3E}">
        <p14:creationId xmlns:p14="http://schemas.microsoft.com/office/powerpoint/2010/main" val="3563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E70E5E-72AB-D800-4CE1-0227A03D0B6C}"/>
              </a:ext>
            </a:extLst>
          </p:cNvPr>
          <p:cNvSpPr/>
          <p:nvPr/>
        </p:nvSpPr>
        <p:spPr>
          <a:xfrm>
            <a:off x="442762" y="886634"/>
            <a:ext cx="11306476" cy="5408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E3EDE07-DD88-ACE8-2BF5-420EBC09BCE2}"/>
              </a:ext>
            </a:extLst>
          </p:cNvPr>
          <p:cNvSpPr txBox="1">
            <a:spLocks/>
          </p:cNvSpPr>
          <p:nvPr/>
        </p:nvSpPr>
        <p:spPr>
          <a:xfrm>
            <a:off x="2645970" y="168827"/>
            <a:ext cx="9243865" cy="641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>
                <a:latin typeface="+mn-ea"/>
                <a:ea typeface="+mn-ea"/>
              </a:rPr>
              <a:t>③</a:t>
            </a:r>
            <a:r>
              <a:rPr lang="en-US" altLang="ja-JP" sz="1800" dirty="0">
                <a:latin typeface="+mn-ea"/>
                <a:ea typeface="+mn-ea"/>
              </a:rPr>
              <a:t> </a:t>
            </a:r>
            <a:r>
              <a:rPr lang="ja-JP" altLang="en-US" sz="1800" dirty="0">
                <a:latin typeface="+mn-ea"/>
                <a:ea typeface="+mn-ea"/>
              </a:rPr>
              <a:t>経営理念の実現</a:t>
            </a:r>
            <a:endParaRPr lang="en-US" altLang="ja-JP" sz="1800" dirty="0">
              <a:latin typeface="+mn-ea"/>
              <a:ea typeface="+mn-ea"/>
            </a:endParaRPr>
          </a:p>
          <a:p>
            <a:pPr algn="l"/>
            <a:r>
              <a:rPr lang="ja-JP" altLang="en-US" sz="18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地域や、その</a:t>
            </a:r>
            <a:r>
              <a:rPr lang="ja-JP" altLang="ja-JP" sz="18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文化の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 (本文のフォント - コンプレ"/>
              </a:rPr>
              <a:t>活性化や共有にどのように貢献しているか</a:t>
            </a: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  <a:cs typeface="Times New Roman (本文のフォント - コンプレ"/>
              </a:rPr>
              <a:t>記入してください。</a:t>
            </a:r>
            <a:endParaRPr lang="en-US" altLang="ja-JP" sz="1800" dirty="0">
              <a:effectLst/>
              <a:latin typeface="+mn-ea"/>
              <a:ea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9B94A1-E41F-77BD-5E5A-79AAE8825410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736C7E-027B-A5D0-47C5-55B11677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7560F14-776C-10CE-DBA9-DACB13BFE009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82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9EC616-EE73-EF2F-0BFD-66EDAB8C50C2}"/>
              </a:ext>
            </a:extLst>
          </p:cNvPr>
          <p:cNvSpPr/>
          <p:nvPr/>
        </p:nvSpPr>
        <p:spPr>
          <a:xfrm>
            <a:off x="442762" y="728760"/>
            <a:ext cx="11306476" cy="556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6A83B2B-D8C8-25D9-8622-28AC41356F50}"/>
              </a:ext>
            </a:extLst>
          </p:cNvPr>
          <p:cNvSpPr txBox="1">
            <a:spLocks/>
          </p:cNvSpPr>
          <p:nvPr/>
        </p:nvSpPr>
        <p:spPr>
          <a:xfrm>
            <a:off x="516586" y="868441"/>
            <a:ext cx="9632956" cy="42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ja-JP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762961AB-B7D3-BF3A-0D0C-36FF8E12F808}"/>
              </a:ext>
            </a:extLst>
          </p:cNvPr>
          <p:cNvSpPr txBox="1">
            <a:spLocks/>
          </p:cNvSpPr>
          <p:nvPr/>
        </p:nvSpPr>
        <p:spPr>
          <a:xfrm>
            <a:off x="211674" y="246741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その他項目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C65252-DC05-FB1F-9FC0-7C7349D97AB4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646626-34FC-1594-A018-3DEFCC76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54" y="6555423"/>
            <a:ext cx="3401540" cy="2358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BBACF06-D5EC-0140-0D66-62DE4274B1F1}"/>
              </a:ext>
            </a:extLst>
          </p:cNvPr>
          <p:cNvSpPr txBox="1">
            <a:spLocks/>
          </p:cNvSpPr>
          <p:nvPr/>
        </p:nvSpPr>
        <p:spPr>
          <a:xfrm>
            <a:off x="2347370" y="85426"/>
            <a:ext cx="9632956" cy="589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>
                <a:latin typeface="+mn-ea"/>
                <a:ea typeface="+mn-ea"/>
              </a:rPr>
              <a:t>④</a:t>
            </a:r>
            <a:r>
              <a:rPr lang="en-US" altLang="ja-JP" sz="1800" dirty="0">
                <a:latin typeface="+mn-ea"/>
                <a:ea typeface="+mn-ea"/>
              </a:rPr>
              <a:t> </a:t>
            </a:r>
            <a:r>
              <a:rPr lang="ja-JP" altLang="en-US" sz="1800" dirty="0">
                <a:latin typeface="+mn-ea"/>
                <a:ea typeface="+mn-ea"/>
              </a:rPr>
              <a:t>多様性への対応、環境への対応、</a:t>
            </a:r>
            <a:r>
              <a:rPr lang="en-US" altLang="ja-JP" sz="1800" dirty="0">
                <a:latin typeface="+mn-ea"/>
                <a:ea typeface="+mn-ea"/>
              </a:rPr>
              <a:t>SDG</a:t>
            </a:r>
            <a:r>
              <a:rPr lang="ja-JP" altLang="en-US" sz="1800" dirty="0">
                <a:latin typeface="+mn-ea"/>
                <a:ea typeface="+mn-ea"/>
              </a:rPr>
              <a:t>ｓ等アピールできる点について記入してください。</a:t>
            </a:r>
            <a:endParaRPr lang="en-US" altLang="ja-JP" sz="1800" dirty="0">
              <a:latin typeface="+mn-ea"/>
              <a:ea typeface="+mn-ea"/>
            </a:endParaRPr>
          </a:p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＊</a:t>
            </a:r>
            <a: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ページに収まらない場合はこのページをコピーしてご記入ください。</a:t>
            </a:r>
            <a:endParaRPr lang="en-US" altLang="ja-JP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81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B245DF6184AF243AD66B2000640D1EC" ma:contentTypeVersion="13" ma:contentTypeDescription="新しいドキュメントを作成します。" ma:contentTypeScope="" ma:versionID="1d93d4300457b0f86026d5dd16cede6b">
  <xsd:schema xmlns:xsd="http://www.w3.org/2001/XMLSchema" xmlns:xs="http://www.w3.org/2001/XMLSchema" xmlns:p="http://schemas.microsoft.com/office/2006/metadata/properties" xmlns:ns2="7fbaced4-e7f3-4c1c-a7ef-145491c25959" xmlns:ns3="0f716889-86d5-4bb5-9710-085db5a238da" targetNamespace="http://schemas.microsoft.com/office/2006/metadata/properties" ma:root="true" ma:fieldsID="13a13b1460b1cf0810a82d1e2e324c03" ns2:_="" ns3:_="">
    <xsd:import namespace="7fbaced4-e7f3-4c1c-a7ef-145491c25959"/>
    <xsd:import namespace="0f716889-86d5-4bb5-9710-085db5a23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aced4-e7f3-4c1c-a7ef-145491c25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974f404a-bda7-4e54-8fc5-37a8a97efb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16889-86d5-4bb5-9710-085db5a238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70379b6-e521-4980-9c5b-b0eaee4ccfdd}" ma:internalName="TaxCatchAll" ma:showField="CatchAllData" ma:web="0f716889-86d5-4bb5-9710-085db5a23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baced4-e7f3-4c1c-a7ef-145491c25959">
      <Terms xmlns="http://schemas.microsoft.com/office/infopath/2007/PartnerControls"/>
    </lcf76f155ced4ddcb4097134ff3c332f>
    <TaxCatchAll xmlns="0f716889-86d5-4bb5-9710-085db5a238da" xsi:nil="true"/>
  </documentManagement>
</p:properties>
</file>

<file path=customXml/itemProps1.xml><?xml version="1.0" encoding="utf-8"?>
<ds:datastoreItem xmlns:ds="http://schemas.openxmlformats.org/officeDocument/2006/customXml" ds:itemID="{518F05BF-B6E4-4614-AC10-42557A0CA5B0}"/>
</file>

<file path=customXml/itemProps2.xml><?xml version="1.0" encoding="utf-8"?>
<ds:datastoreItem xmlns:ds="http://schemas.openxmlformats.org/officeDocument/2006/customXml" ds:itemID="{C94FDD06-3C35-4990-870B-9B7ABDAE40A0}"/>
</file>

<file path=customXml/itemProps3.xml><?xml version="1.0" encoding="utf-8"?>
<ds:datastoreItem xmlns:ds="http://schemas.openxmlformats.org/officeDocument/2006/customXml" ds:itemID="{BB591476-C669-4A4A-B1AA-159348A33A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1477</TotalTime>
  <Words>187</Words>
  <Application>Microsoft Office PowerPoint</Application>
  <PresentationFormat>ワイド画面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BIZ UDPゴシック</vt:lpstr>
      <vt:lpstr>游ゴシック</vt:lpstr>
      <vt:lpstr>Arial</vt:lpstr>
      <vt:lpstr>Calibri</vt:lpstr>
      <vt:lpstr>Calibri Light</vt:lpstr>
      <vt:lpstr>Office テーマ</vt:lpstr>
      <vt:lpstr>【フォーマット2】</vt:lpstr>
      <vt:lpstr>オフィスを造られた経緯・目的をご説明ください。 ビフォアアフターの写真等があれば貼付してください。 </vt:lpstr>
      <vt:lpstr> ① ワークスタイル ワーカーの個や多様性、ウエルビーイングを実現するためのコンセプト等と、それがいかに実現されたか記入してください。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【フォーマット2】</dc:title>
  <dc:creator>JOIFA 田中</dc:creator>
  <cp:lastModifiedBy>田中 JOIFA</cp:lastModifiedBy>
  <cp:revision>25</cp:revision>
  <dcterms:created xsi:type="dcterms:W3CDTF">2022-03-09T07:25:11Z</dcterms:created>
  <dcterms:modified xsi:type="dcterms:W3CDTF">2024-08-23T05:03:09Z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0x0101001B245DF6184AF243AD66B2000640D1EC</vt:lpwstr>
  </property>
</Properties>
</file>