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60" r:id="rId2"/>
    <p:sldId id="256" r:id="rId3"/>
    <p:sldId id="281" r:id="rId4"/>
    <p:sldId id="261" r:id="rId5"/>
    <p:sldId id="280" r:id="rId6"/>
    <p:sldId id="263" r:id="rId7"/>
    <p:sldId id="279" r:id="rId8"/>
    <p:sldId id="265" r:id="rId9"/>
    <p:sldId id="278" r:id="rId10"/>
    <p:sldId id="267" r:id="rId11"/>
    <p:sldId id="277" r:id="rId12"/>
    <p:sldId id="269" r:id="rId13"/>
    <p:sldId id="276" r:id="rId14"/>
    <p:sldId id="271" r:id="rId15"/>
    <p:sldId id="275" r:id="rId16"/>
    <p:sldId id="273"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C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54" d="100"/>
          <a:sy n="54" d="100"/>
        </p:scale>
        <p:origin x="52" y="2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A6AF2-E99B-426A-897A-A63D7A874465}" type="datetimeFigureOut">
              <a:rPr kumimoji="1" lang="ja-JP" altLang="en-US" smtClean="0"/>
              <a:t>2023/6/26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330DE5-A2F4-4620-A3A4-444BC6E18642}" type="slidenum">
              <a:rPr kumimoji="1" lang="ja-JP" altLang="en-US" smtClean="0"/>
              <a:t>‹#›</a:t>
            </a:fld>
            <a:endParaRPr kumimoji="1" lang="ja-JP" altLang="en-US"/>
          </a:p>
        </p:txBody>
      </p:sp>
    </p:spTree>
    <p:extLst>
      <p:ext uri="{BB962C8B-B14F-4D97-AF65-F5344CB8AC3E}">
        <p14:creationId xmlns:p14="http://schemas.microsoft.com/office/powerpoint/2010/main" val="1630527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B0FDE27-E485-4FEE-A397-63CC08E1B494}" type="datetimeFigureOut">
              <a:rPr kumimoji="1" lang="ja-JP" altLang="en-US" smtClean="0"/>
              <a:t>2023/6/26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4DC20D-BC6A-42E9-8733-C81ED997DBDB}" type="slidenum">
              <a:rPr kumimoji="1" lang="ja-JP" altLang="en-US" smtClean="0"/>
              <a:t>‹#›</a:t>
            </a:fld>
            <a:endParaRPr kumimoji="1" lang="ja-JP" altLang="en-US"/>
          </a:p>
        </p:txBody>
      </p:sp>
    </p:spTree>
    <p:extLst>
      <p:ext uri="{BB962C8B-B14F-4D97-AF65-F5344CB8AC3E}">
        <p14:creationId xmlns:p14="http://schemas.microsoft.com/office/powerpoint/2010/main" val="65204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B0FDE27-E485-4FEE-A397-63CC08E1B494}" type="datetimeFigureOut">
              <a:rPr kumimoji="1" lang="ja-JP" altLang="en-US" smtClean="0"/>
              <a:t>2023/6/26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4DC20D-BC6A-42E9-8733-C81ED997DBDB}" type="slidenum">
              <a:rPr kumimoji="1" lang="ja-JP" altLang="en-US" smtClean="0"/>
              <a:t>‹#›</a:t>
            </a:fld>
            <a:endParaRPr kumimoji="1" lang="ja-JP" altLang="en-US"/>
          </a:p>
        </p:txBody>
      </p:sp>
    </p:spTree>
    <p:extLst>
      <p:ext uri="{BB962C8B-B14F-4D97-AF65-F5344CB8AC3E}">
        <p14:creationId xmlns:p14="http://schemas.microsoft.com/office/powerpoint/2010/main" val="1389301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B0FDE27-E485-4FEE-A397-63CC08E1B494}" type="datetimeFigureOut">
              <a:rPr kumimoji="1" lang="ja-JP" altLang="en-US" smtClean="0"/>
              <a:t>2023/6/26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4DC20D-BC6A-42E9-8733-C81ED997DBDB}" type="slidenum">
              <a:rPr kumimoji="1" lang="ja-JP" altLang="en-US" smtClean="0"/>
              <a:t>‹#›</a:t>
            </a:fld>
            <a:endParaRPr kumimoji="1" lang="ja-JP" altLang="en-US"/>
          </a:p>
        </p:txBody>
      </p:sp>
    </p:spTree>
    <p:extLst>
      <p:ext uri="{BB962C8B-B14F-4D97-AF65-F5344CB8AC3E}">
        <p14:creationId xmlns:p14="http://schemas.microsoft.com/office/powerpoint/2010/main" val="326299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B0FDE27-E485-4FEE-A397-63CC08E1B494}" type="datetimeFigureOut">
              <a:rPr kumimoji="1" lang="ja-JP" altLang="en-US" smtClean="0"/>
              <a:t>2023/6/26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4DC20D-BC6A-42E9-8733-C81ED997DBDB}" type="slidenum">
              <a:rPr kumimoji="1" lang="ja-JP" altLang="en-US" smtClean="0"/>
              <a:t>‹#›</a:t>
            </a:fld>
            <a:endParaRPr kumimoji="1" lang="ja-JP" altLang="en-US"/>
          </a:p>
        </p:txBody>
      </p:sp>
    </p:spTree>
    <p:extLst>
      <p:ext uri="{BB962C8B-B14F-4D97-AF65-F5344CB8AC3E}">
        <p14:creationId xmlns:p14="http://schemas.microsoft.com/office/powerpoint/2010/main" val="1742678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B0FDE27-E485-4FEE-A397-63CC08E1B494}" type="datetimeFigureOut">
              <a:rPr kumimoji="1" lang="ja-JP" altLang="en-US" smtClean="0"/>
              <a:t>2023/6/26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4DC20D-BC6A-42E9-8733-C81ED997DBDB}" type="slidenum">
              <a:rPr kumimoji="1" lang="ja-JP" altLang="en-US" smtClean="0"/>
              <a:t>‹#›</a:t>
            </a:fld>
            <a:endParaRPr kumimoji="1" lang="ja-JP" altLang="en-US"/>
          </a:p>
        </p:txBody>
      </p:sp>
    </p:spTree>
    <p:extLst>
      <p:ext uri="{BB962C8B-B14F-4D97-AF65-F5344CB8AC3E}">
        <p14:creationId xmlns:p14="http://schemas.microsoft.com/office/powerpoint/2010/main" val="1908897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B0FDE27-E485-4FEE-A397-63CC08E1B494}" type="datetimeFigureOut">
              <a:rPr kumimoji="1" lang="ja-JP" altLang="en-US" smtClean="0"/>
              <a:t>2023/6/26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4DC20D-BC6A-42E9-8733-C81ED997DBDB}" type="slidenum">
              <a:rPr kumimoji="1" lang="ja-JP" altLang="en-US" smtClean="0"/>
              <a:t>‹#›</a:t>
            </a:fld>
            <a:endParaRPr kumimoji="1" lang="ja-JP" altLang="en-US"/>
          </a:p>
        </p:txBody>
      </p:sp>
    </p:spTree>
    <p:extLst>
      <p:ext uri="{BB962C8B-B14F-4D97-AF65-F5344CB8AC3E}">
        <p14:creationId xmlns:p14="http://schemas.microsoft.com/office/powerpoint/2010/main" val="1520303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B0FDE27-E485-4FEE-A397-63CC08E1B494}" type="datetimeFigureOut">
              <a:rPr kumimoji="1" lang="ja-JP" altLang="en-US" smtClean="0"/>
              <a:t>2023/6/26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44DC20D-BC6A-42E9-8733-C81ED997DBDB}" type="slidenum">
              <a:rPr kumimoji="1" lang="ja-JP" altLang="en-US" smtClean="0"/>
              <a:t>‹#›</a:t>
            </a:fld>
            <a:endParaRPr kumimoji="1" lang="ja-JP" altLang="en-US"/>
          </a:p>
        </p:txBody>
      </p:sp>
    </p:spTree>
    <p:extLst>
      <p:ext uri="{BB962C8B-B14F-4D97-AF65-F5344CB8AC3E}">
        <p14:creationId xmlns:p14="http://schemas.microsoft.com/office/powerpoint/2010/main" val="295988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B0FDE27-E485-4FEE-A397-63CC08E1B494}" type="datetimeFigureOut">
              <a:rPr kumimoji="1" lang="ja-JP" altLang="en-US" smtClean="0"/>
              <a:t>2023/6/26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44DC20D-BC6A-42E9-8733-C81ED997DBDB}" type="slidenum">
              <a:rPr kumimoji="1" lang="ja-JP" altLang="en-US" smtClean="0"/>
              <a:t>‹#›</a:t>
            </a:fld>
            <a:endParaRPr kumimoji="1" lang="ja-JP" altLang="en-US"/>
          </a:p>
        </p:txBody>
      </p:sp>
    </p:spTree>
    <p:extLst>
      <p:ext uri="{BB962C8B-B14F-4D97-AF65-F5344CB8AC3E}">
        <p14:creationId xmlns:p14="http://schemas.microsoft.com/office/powerpoint/2010/main" val="1008060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0FDE27-E485-4FEE-A397-63CC08E1B494}" type="datetimeFigureOut">
              <a:rPr kumimoji="1" lang="ja-JP" altLang="en-US" smtClean="0"/>
              <a:t>2023/6/26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44DC20D-BC6A-42E9-8733-C81ED997DBDB}" type="slidenum">
              <a:rPr kumimoji="1" lang="ja-JP" altLang="en-US" smtClean="0"/>
              <a:t>‹#›</a:t>
            </a:fld>
            <a:endParaRPr kumimoji="1" lang="ja-JP" altLang="en-US"/>
          </a:p>
        </p:txBody>
      </p:sp>
    </p:spTree>
    <p:extLst>
      <p:ext uri="{BB962C8B-B14F-4D97-AF65-F5344CB8AC3E}">
        <p14:creationId xmlns:p14="http://schemas.microsoft.com/office/powerpoint/2010/main" val="858485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B0FDE27-E485-4FEE-A397-63CC08E1B494}" type="datetimeFigureOut">
              <a:rPr kumimoji="1" lang="ja-JP" altLang="en-US" smtClean="0"/>
              <a:t>2023/6/26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4DC20D-BC6A-42E9-8733-C81ED997DBDB}" type="slidenum">
              <a:rPr kumimoji="1" lang="ja-JP" altLang="en-US" smtClean="0"/>
              <a:t>‹#›</a:t>
            </a:fld>
            <a:endParaRPr kumimoji="1" lang="ja-JP" altLang="en-US"/>
          </a:p>
        </p:txBody>
      </p:sp>
    </p:spTree>
    <p:extLst>
      <p:ext uri="{BB962C8B-B14F-4D97-AF65-F5344CB8AC3E}">
        <p14:creationId xmlns:p14="http://schemas.microsoft.com/office/powerpoint/2010/main" val="2209377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B0FDE27-E485-4FEE-A397-63CC08E1B494}" type="datetimeFigureOut">
              <a:rPr kumimoji="1" lang="ja-JP" altLang="en-US" smtClean="0"/>
              <a:t>2023/6/26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4DC20D-BC6A-42E9-8733-C81ED997DBDB}" type="slidenum">
              <a:rPr kumimoji="1" lang="ja-JP" altLang="en-US" smtClean="0"/>
              <a:t>‹#›</a:t>
            </a:fld>
            <a:endParaRPr kumimoji="1" lang="ja-JP" altLang="en-US"/>
          </a:p>
        </p:txBody>
      </p:sp>
    </p:spTree>
    <p:extLst>
      <p:ext uri="{BB962C8B-B14F-4D97-AF65-F5344CB8AC3E}">
        <p14:creationId xmlns:p14="http://schemas.microsoft.com/office/powerpoint/2010/main" val="2719998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0FDE27-E485-4FEE-A397-63CC08E1B494}" type="datetimeFigureOut">
              <a:rPr kumimoji="1" lang="ja-JP" altLang="en-US" smtClean="0"/>
              <a:t>2023/6/26</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4DC20D-BC6A-42E9-8733-C81ED997DBDB}" type="slidenum">
              <a:rPr kumimoji="1" lang="ja-JP" altLang="en-US" smtClean="0"/>
              <a:t>‹#›</a:t>
            </a:fld>
            <a:endParaRPr kumimoji="1" lang="ja-JP" altLang="en-US"/>
          </a:p>
        </p:txBody>
      </p:sp>
    </p:spTree>
    <p:extLst>
      <p:ext uri="{BB962C8B-B14F-4D97-AF65-F5344CB8AC3E}">
        <p14:creationId xmlns:p14="http://schemas.microsoft.com/office/powerpoint/2010/main" val="85441087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A15A9D-1355-458C-A071-2412699C7816}"/>
              </a:ext>
            </a:extLst>
          </p:cNvPr>
          <p:cNvSpPr>
            <a:spLocks noGrp="1"/>
          </p:cNvSpPr>
          <p:nvPr>
            <p:ph type="title"/>
          </p:nvPr>
        </p:nvSpPr>
        <p:spPr>
          <a:xfrm>
            <a:off x="8997461" y="212725"/>
            <a:ext cx="2924908" cy="467213"/>
          </a:xfrm>
        </p:spPr>
        <p:txBody>
          <a:bodyPr>
            <a:normAutofit fontScale="90000"/>
          </a:bodyPr>
          <a:lstStyle/>
          <a:p>
            <a:r>
              <a:rPr kumimoji="1" lang="en-US" altLang="ja-JP" sz="2800" dirty="0">
                <a:latin typeface="BIZ UDPゴシック" panose="020B0400000000000000" pitchFamily="50" charset="-128"/>
                <a:ea typeface="BIZ UDPゴシック" panose="020B0400000000000000" pitchFamily="50" charset="-128"/>
              </a:rPr>
              <a:t>【</a:t>
            </a:r>
            <a:r>
              <a:rPr kumimoji="1" lang="ja-JP" altLang="en-US" sz="2800" dirty="0">
                <a:latin typeface="BIZ UDPゴシック" panose="020B0400000000000000" pitchFamily="50" charset="-128"/>
                <a:ea typeface="BIZ UDPゴシック" panose="020B0400000000000000" pitchFamily="50" charset="-128"/>
              </a:rPr>
              <a:t>フォーマット</a:t>
            </a:r>
            <a:r>
              <a:rPr kumimoji="1" lang="en-US" altLang="ja-JP" sz="2800" dirty="0">
                <a:latin typeface="BIZ UDPゴシック" panose="020B0400000000000000" pitchFamily="50" charset="-128"/>
                <a:ea typeface="BIZ UDPゴシック" panose="020B0400000000000000" pitchFamily="50" charset="-128"/>
              </a:rPr>
              <a:t>2】</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3" name="コンテンツ プレースホルダー 2">
            <a:extLst>
              <a:ext uri="{FF2B5EF4-FFF2-40B4-BE49-F238E27FC236}">
                <a16:creationId xmlns:a16="http://schemas.microsoft.com/office/drawing/2014/main" id="{F22DFFAF-5264-4F95-BC36-E834449092C7}"/>
              </a:ext>
            </a:extLst>
          </p:cNvPr>
          <p:cNvSpPr>
            <a:spLocks noGrp="1"/>
          </p:cNvSpPr>
          <p:nvPr>
            <p:ph idx="1"/>
          </p:nvPr>
        </p:nvSpPr>
        <p:spPr>
          <a:xfrm>
            <a:off x="1549255" y="3049478"/>
            <a:ext cx="8910660" cy="1123249"/>
          </a:xfrm>
        </p:spPr>
        <p:txBody>
          <a:bodyPr>
            <a:normAutofit/>
          </a:bodyPr>
          <a:lstStyle/>
          <a:p>
            <a:pPr marL="0" indent="0" algn="ctr">
              <a:buNone/>
            </a:pPr>
            <a:r>
              <a:rPr kumimoji="1" lang="ja-JP" altLang="en-US" sz="5400" dirty="0">
                <a:latin typeface="BIZ UDPゴシック" panose="020B0400000000000000" pitchFamily="50" charset="-128"/>
                <a:ea typeface="BIZ UDPゴシック" panose="020B0400000000000000" pitchFamily="50" charset="-128"/>
              </a:rPr>
              <a:t>オフィスの概要</a:t>
            </a:r>
          </a:p>
        </p:txBody>
      </p:sp>
      <p:sp>
        <p:nvSpPr>
          <p:cNvPr id="5" name="正方形/長方形 4">
            <a:extLst>
              <a:ext uri="{FF2B5EF4-FFF2-40B4-BE49-F238E27FC236}">
                <a16:creationId xmlns:a16="http://schemas.microsoft.com/office/drawing/2014/main" id="{0E7287E1-F022-4832-A191-9A36DBE4486C}"/>
              </a:ext>
            </a:extLst>
          </p:cNvPr>
          <p:cNvSpPr/>
          <p:nvPr/>
        </p:nvSpPr>
        <p:spPr>
          <a:xfrm>
            <a:off x="1019666" y="4852416"/>
            <a:ext cx="10152668" cy="866038"/>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24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会社名：　　　　　　　　　　　　　　　　　　　　　</a:t>
            </a:r>
          </a:p>
        </p:txBody>
      </p:sp>
      <p:pic>
        <p:nvPicPr>
          <p:cNvPr id="18" name="図 17">
            <a:extLst>
              <a:ext uri="{FF2B5EF4-FFF2-40B4-BE49-F238E27FC236}">
                <a16:creationId xmlns:a16="http://schemas.microsoft.com/office/drawing/2014/main" id="{09DC2CB7-DE2F-9725-E65A-D595624E6B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6024" y="1482732"/>
            <a:ext cx="5519951" cy="1283445"/>
          </a:xfrm>
          <a:prstGeom prst="rect">
            <a:avLst/>
          </a:prstGeom>
        </p:spPr>
      </p:pic>
      <p:grpSp>
        <p:nvGrpSpPr>
          <p:cNvPr id="29" name="グループ化 28">
            <a:extLst>
              <a:ext uri="{FF2B5EF4-FFF2-40B4-BE49-F238E27FC236}">
                <a16:creationId xmlns:a16="http://schemas.microsoft.com/office/drawing/2014/main" id="{225667C5-629D-E672-D519-71FA2B38C173}"/>
              </a:ext>
            </a:extLst>
          </p:cNvPr>
          <p:cNvGrpSpPr/>
          <p:nvPr/>
        </p:nvGrpSpPr>
        <p:grpSpPr>
          <a:xfrm>
            <a:off x="0" y="6488668"/>
            <a:ext cx="12192000" cy="369332"/>
            <a:chOff x="0" y="6488668"/>
            <a:chExt cx="12192000" cy="369332"/>
          </a:xfrm>
        </p:grpSpPr>
        <p:sp>
          <p:nvSpPr>
            <p:cNvPr id="7" name="正方形/長方形 6">
              <a:extLst>
                <a:ext uri="{FF2B5EF4-FFF2-40B4-BE49-F238E27FC236}">
                  <a16:creationId xmlns:a16="http://schemas.microsoft.com/office/drawing/2014/main" id="{0F04330F-A23B-7ECE-F845-7FC978661AEC}"/>
                </a:ext>
              </a:extLst>
            </p:cNvPr>
            <p:cNvSpPr/>
            <p:nvPr/>
          </p:nvSpPr>
          <p:spPr>
            <a:xfrm>
              <a:off x="0" y="6488668"/>
              <a:ext cx="12192000" cy="369332"/>
            </a:xfrm>
            <a:prstGeom prst="rect">
              <a:avLst/>
            </a:prstGeom>
            <a:solidFill>
              <a:srgbClr val="FFAC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8" name="図 27">
              <a:extLst>
                <a:ext uri="{FF2B5EF4-FFF2-40B4-BE49-F238E27FC236}">
                  <a16:creationId xmlns:a16="http://schemas.microsoft.com/office/drawing/2014/main" id="{4916DF4F-2E35-90D8-E8F5-660345E31A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75358" y="6560565"/>
              <a:ext cx="2628244" cy="297435"/>
            </a:xfrm>
            <a:prstGeom prst="rect">
              <a:avLst/>
            </a:prstGeom>
          </p:spPr>
        </p:pic>
      </p:grpSp>
    </p:spTree>
    <p:extLst>
      <p:ext uri="{BB962C8B-B14F-4D97-AF65-F5344CB8AC3E}">
        <p14:creationId xmlns:p14="http://schemas.microsoft.com/office/powerpoint/2010/main" val="1203787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A09EC616-EE73-EF2F-0BFD-66EDAB8C50C2}"/>
              </a:ext>
            </a:extLst>
          </p:cNvPr>
          <p:cNvSpPr/>
          <p:nvPr/>
        </p:nvSpPr>
        <p:spPr>
          <a:xfrm>
            <a:off x="442762" y="728760"/>
            <a:ext cx="11306476" cy="55665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 name="タイトル 1">
            <a:extLst>
              <a:ext uri="{FF2B5EF4-FFF2-40B4-BE49-F238E27FC236}">
                <a16:creationId xmlns:a16="http://schemas.microsoft.com/office/drawing/2014/main" id="{76A83B2B-D8C8-25D9-8622-28AC41356F50}"/>
              </a:ext>
            </a:extLst>
          </p:cNvPr>
          <p:cNvSpPr txBox="1">
            <a:spLocks/>
          </p:cNvSpPr>
          <p:nvPr/>
        </p:nvSpPr>
        <p:spPr>
          <a:xfrm>
            <a:off x="2761174" y="193049"/>
            <a:ext cx="8988064" cy="42832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800">
                <a:latin typeface="BIZ UDPゴシック" panose="020B0400000000000000" pitchFamily="50" charset="-128"/>
                <a:ea typeface="BIZ UDPゴシック" panose="020B0400000000000000" pitchFamily="50" charset="-128"/>
              </a:rPr>
              <a:t>④</a:t>
            </a:r>
            <a:r>
              <a:rPr lang="en-US" altLang="ja-JP" sz="1800" dirty="0">
                <a:latin typeface="BIZ UDPゴシック" panose="020B0400000000000000" pitchFamily="50" charset="-128"/>
                <a:ea typeface="BIZ UDPゴシック" panose="020B0400000000000000" pitchFamily="50" charset="-128"/>
              </a:rPr>
              <a:t> </a:t>
            </a:r>
            <a:r>
              <a:rPr lang="ja-JP" altLang="en-US" sz="1800">
                <a:latin typeface="BIZ UDPゴシック" panose="020B0400000000000000" pitchFamily="50" charset="-128"/>
                <a:ea typeface="BIZ UDPゴシック" panose="020B0400000000000000" pitchFamily="50" charset="-128"/>
              </a:rPr>
              <a:t>多様性への対応：多様な人材を活かす取り組みについて記入してください。</a:t>
            </a:r>
            <a:endParaRPr lang="ja-JP" altLang="en-US" dirty="0">
              <a:latin typeface="BIZ UDPゴシック" panose="020B0400000000000000" pitchFamily="50" charset="-128"/>
              <a:ea typeface="BIZ UDPゴシック" panose="020B0400000000000000" pitchFamily="50" charset="-128"/>
            </a:endParaRPr>
          </a:p>
        </p:txBody>
      </p:sp>
      <p:sp>
        <p:nvSpPr>
          <p:cNvPr id="11" name="字幕 2">
            <a:extLst>
              <a:ext uri="{FF2B5EF4-FFF2-40B4-BE49-F238E27FC236}">
                <a16:creationId xmlns:a16="http://schemas.microsoft.com/office/drawing/2014/main" id="{762961AB-B7D3-BF3A-0D0C-36FF8E12F808}"/>
              </a:ext>
            </a:extLst>
          </p:cNvPr>
          <p:cNvSpPr txBox="1">
            <a:spLocks/>
          </p:cNvSpPr>
          <p:nvPr/>
        </p:nvSpPr>
        <p:spPr>
          <a:xfrm>
            <a:off x="211674" y="246741"/>
            <a:ext cx="2885094" cy="428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en-US" altLang="ja-JP" dirty="0">
                <a:latin typeface="BIZ UDPゴシック" panose="020B0400000000000000" pitchFamily="50" charset="-128"/>
                <a:ea typeface="BIZ UDPゴシック" panose="020B0400000000000000" pitchFamily="50" charset="-128"/>
              </a:rPr>
              <a:t>【</a:t>
            </a:r>
            <a:r>
              <a:rPr lang="ja-JP" altLang="en-US">
                <a:latin typeface="BIZ UDPゴシック" panose="020B0400000000000000" pitchFamily="50" charset="-128"/>
                <a:ea typeface="BIZ UDPゴシック" panose="020B0400000000000000" pitchFamily="50" charset="-128"/>
              </a:rPr>
              <a:t>記入任意項目</a:t>
            </a:r>
            <a:r>
              <a:rPr lang="en-US" altLang="ja-JP" dirty="0">
                <a:latin typeface="BIZ UDPゴシック" panose="020B0400000000000000" pitchFamily="50" charset="-128"/>
                <a:ea typeface="BIZ UDPゴシック" panose="020B0400000000000000" pitchFamily="50" charset="-128"/>
              </a:rPr>
              <a:t>】</a:t>
            </a:r>
            <a:endParaRPr lang="ja-JP" altLang="en-US" dirty="0">
              <a:latin typeface="BIZ UDPゴシック" panose="020B0400000000000000" pitchFamily="50" charset="-128"/>
              <a:ea typeface="BIZ UDPゴシック" panose="020B0400000000000000" pitchFamily="50" charset="-128"/>
            </a:endParaRPr>
          </a:p>
        </p:txBody>
      </p:sp>
      <p:grpSp>
        <p:nvGrpSpPr>
          <p:cNvPr id="5" name="グループ化 4">
            <a:extLst>
              <a:ext uri="{FF2B5EF4-FFF2-40B4-BE49-F238E27FC236}">
                <a16:creationId xmlns:a16="http://schemas.microsoft.com/office/drawing/2014/main" id="{A3EFD783-D215-BBE1-27B7-6FF409CB78AA}"/>
              </a:ext>
            </a:extLst>
          </p:cNvPr>
          <p:cNvGrpSpPr/>
          <p:nvPr/>
        </p:nvGrpSpPr>
        <p:grpSpPr>
          <a:xfrm>
            <a:off x="0" y="6488668"/>
            <a:ext cx="12192000" cy="369332"/>
            <a:chOff x="0" y="6488668"/>
            <a:chExt cx="12192000" cy="369332"/>
          </a:xfrm>
        </p:grpSpPr>
        <p:sp>
          <p:nvSpPr>
            <p:cNvPr id="6" name="正方形/長方形 5">
              <a:extLst>
                <a:ext uri="{FF2B5EF4-FFF2-40B4-BE49-F238E27FC236}">
                  <a16:creationId xmlns:a16="http://schemas.microsoft.com/office/drawing/2014/main" id="{6208FC12-E3E4-4701-C289-A58661CA5F66}"/>
                </a:ext>
              </a:extLst>
            </p:cNvPr>
            <p:cNvSpPr/>
            <p:nvPr/>
          </p:nvSpPr>
          <p:spPr>
            <a:xfrm>
              <a:off x="0" y="6488668"/>
              <a:ext cx="12192000" cy="369332"/>
            </a:xfrm>
            <a:prstGeom prst="rect">
              <a:avLst/>
            </a:prstGeom>
            <a:solidFill>
              <a:srgbClr val="FFAC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a:extLst>
                <a:ext uri="{FF2B5EF4-FFF2-40B4-BE49-F238E27FC236}">
                  <a16:creationId xmlns:a16="http://schemas.microsoft.com/office/drawing/2014/main" id="{A2367CC5-E700-DCCE-E860-4E262836DD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5358" y="6560565"/>
              <a:ext cx="2628244" cy="297435"/>
            </a:xfrm>
            <a:prstGeom prst="rect">
              <a:avLst/>
            </a:prstGeom>
          </p:spPr>
        </p:pic>
      </p:grpSp>
    </p:spTree>
    <p:extLst>
      <p:ext uri="{BB962C8B-B14F-4D97-AF65-F5344CB8AC3E}">
        <p14:creationId xmlns:p14="http://schemas.microsoft.com/office/powerpoint/2010/main" val="1925815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B273D59-73DC-4A3B-ADAD-5E0D99FB10F2}"/>
              </a:ext>
            </a:extLst>
          </p:cNvPr>
          <p:cNvSpPr txBox="1"/>
          <p:nvPr/>
        </p:nvSpPr>
        <p:spPr>
          <a:xfrm>
            <a:off x="270109" y="214095"/>
            <a:ext cx="10580571" cy="369332"/>
          </a:xfrm>
          <a:prstGeom prst="rect">
            <a:avLst/>
          </a:prstGeom>
          <a:noFill/>
        </p:spPr>
        <p:txBody>
          <a:bodyPr wrap="square">
            <a:spAutoFit/>
          </a:bodyPr>
          <a:lstStyle/>
          <a:p>
            <a:r>
              <a:rPr lang="ja-JP" altLang="en-US" sz="1800" i="0" u="none" strike="noStrike" baseline="0" dirty="0">
                <a:latin typeface="BIZ UDPゴシック" panose="020B0400000000000000" pitchFamily="50" charset="-128"/>
                <a:ea typeface="BIZ UDPゴシック" panose="020B0400000000000000" pitchFamily="50" charset="-128"/>
              </a:rPr>
              <a:t>④について写真・図・グラフ等があれば貼り付けお願いします。	</a:t>
            </a:r>
          </a:p>
        </p:txBody>
      </p:sp>
      <p:sp>
        <p:nvSpPr>
          <p:cNvPr id="9" name="正方形/長方形 8">
            <a:extLst>
              <a:ext uri="{FF2B5EF4-FFF2-40B4-BE49-F238E27FC236}">
                <a16:creationId xmlns:a16="http://schemas.microsoft.com/office/drawing/2014/main" id="{0CD7C928-D49E-2867-40AF-3B7BF8D3E121}"/>
              </a:ext>
            </a:extLst>
          </p:cNvPr>
          <p:cNvSpPr/>
          <p:nvPr/>
        </p:nvSpPr>
        <p:spPr>
          <a:xfrm>
            <a:off x="367645" y="768096"/>
            <a:ext cx="5728355" cy="5451908"/>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kumimoji="1" lang="ja-JP" altLang="en-US">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計画前</a:t>
            </a:r>
            <a:endParaRPr kumimoji="1" lang="ja-JP" alt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10" name="正方形/長方形 9">
            <a:extLst>
              <a:ext uri="{FF2B5EF4-FFF2-40B4-BE49-F238E27FC236}">
                <a16:creationId xmlns:a16="http://schemas.microsoft.com/office/drawing/2014/main" id="{537CEB33-0A89-39E1-6172-FD1A9D1B33BA}"/>
              </a:ext>
            </a:extLst>
          </p:cNvPr>
          <p:cNvSpPr/>
          <p:nvPr/>
        </p:nvSpPr>
        <p:spPr>
          <a:xfrm>
            <a:off x="6096000" y="768094"/>
            <a:ext cx="5728355" cy="5451909"/>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lang="ja-JP" altLang="en-US">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計画後</a:t>
            </a:r>
            <a:endParaRPr kumimoji="1" lang="ja-JP" alt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grpSp>
        <p:nvGrpSpPr>
          <p:cNvPr id="8" name="グループ化 7">
            <a:extLst>
              <a:ext uri="{FF2B5EF4-FFF2-40B4-BE49-F238E27FC236}">
                <a16:creationId xmlns:a16="http://schemas.microsoft.com/office/drawing/2014/main" id="{4986D386-331B-66B5-5AA6-25D541ED6289}"/>
              </a:ext>
            </a:extLst>
          </p:cNvPr>
          <p:cNvGrpSpPr/>
          <p:nvPr/>
        </p:nvGrpSpPr>
        <p:grpSpPr>
          <a:xfrm>
            <a:off x="0" y="6488668"/>
            <a:ext cx="12192000" cy="369332"/>
            <a:chOff x="0" y="6488668"/>
            <a:chExt cx="12192000" cy="369332"/>
          </a:xfrm>
        </p:grpSpPr>
        <p:sp>
          <p:nvSpPr>
            <p:cNvPr id="11" name="正方形/長方形 10">
              <a:extLst>
                <a:ext uri="{FF2B5EF4-FFF2-40B4-BE49-F238E27FC236}">
                  <a16:creationId xmlns:a16="http://schemas.microsoft.com/office/drawing/2014/main" id="{6B19B744-6014-6B49-2FB7-1E48CCDEFC97}"/>
                </a:ext>
              </a:extLst>
            </p:cNvPr>
            <p:cNvSpPr/>
            <p:nvPr/>
          </p:nvSpPr>
          <p:spPr>
            <a:xfrm>
              <a:off x="0" y="6488668"/>
              <a:ext cx="12192000" cy="369332"/>
            </a:xfrm>
            <a:prstGeom prst="rect">
              <a:avLst/>
            </a:prstGeom>
            <a:solidFill>
              <a:srgbClr val="FFAC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a:extLst>
                <a:ext uri="{FF2B5EF4-FFF2-40B4-BE49-F238E27FC236}">
                  <a16:creationId xmlns:a16="http://schemas.microsoft.com/office/drawing/2014/main" id="{D1CC5867-433C-DA09-0792-FC7677DBF2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5358" y="6560565"/>
              <a:ext cx="2628244" cy="297435"/>
            </a:xfrm>
            <a:prstGeom prst="rect">
              <a:avLst/>
            </a:prstGeom>
          </p:spPr>
        </p:pic>
      </p:grpSp>
    </p:spTree>
    <p:extLst>
      <p:ext uri="{BB962C8B-B14F-4D97-AF65-F5344CB8AC3E}">
        <p14:creationId xmlns:p14="http://schemas.microsoft.com/office/powerpoint/2010/main" val="3486047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1FF2E2DB-9092-FF0C-0A59-D783DBB79EDB}"/>
              </a:ext>
            </a:extLst>
          </p:cNvPr>
          <p:cNvSpPr/>
          <p:nvPr/>
        </p:nvSpPr>
        <p:spPr>
          <a:xfrm>
            <a:off x="442762" y="868116"/>
            <a:ext cx="11306476" cy="5427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 name="タイトル 1">
            <a:extLst>
              <a:ext uri="{FF2B5EF4-FFF2-40B4-BE49-F238E27FC236}">
                <a16:creationId xmlns:a16="http://schemas.microsoft.com/office/drawing/2014/main" id="{F579053F-C620-AA91-8612-2E9E495EEB3E}"/>
              </a:ext>
            </a:extLst>
          </p:cNvPr>
          <p:cNvSpPr txBox="1">
            <a:spLocks/>
          </p:cNvSpPr>
          <p:nvPr/>
        </p:nvSpPr>
        <p:spPr>
          <a:xfrm>
            <a:off x="2761174" y="212039"/>
            <a:ext cx="8988064" cy="6213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228600" indent="-228600" algn="l"/>
            <a:r>
              <a:rPr lang="ja-JP" altLang="en-US" sz="1800">
                <a:latin typeface="BIZ UDPゴシック" panose="020B0400000000000000" pitchFamily="50" charset="-128"/>
                <a:ea typeface="BIZ UDPゴシック" panose="020B0400000000000000" pitchFamily="50" charset="-128"/>
              </a:rPr>
              <a:t>⑤</a:t>
            </a:r>
            <a:r>
              <a:rPr lang="en-US" altLang="ja-JP" sz="1800" dirty="0">
                <a:latin typeface="BIZ UDPゴシック" panose="020B0400000000000000" pitchFamily="50" charset="-128"/>
                <a:ea typeface="BIZ UDPゴシック" panose="020B0400000000000000" pitchFamily="50" charset="-128"/>
              </a:rPr>
              <a:t> </a:t>
            </a:r>
            <a:r>
              <a:rPr lang="ja-JP" altLang="en-US" sz="1800">
                <a:latin typeface="BIZ UDPゴシック" panose="020B0400000000000000" pitchFamily="50" charset="-128"/>
                <a:ea typeface="BIZ UDPゴシック" panose="020B0400000000000000" pitchFamily="50" charset="-128"/>
              </a:rPr>
              <a:t>環境への貢献：環境に配慮したオフィスづくりや環境配慮製品等について記入してください。</a:t>
            </a:r>
            <a:endParaRPr lang="ja-JP" altLang="en-US" dirty="0">
              <a:latin typeface="BIZ UDPゴシック" panose="020B0400000000000000" pitchFamily="50" charset="-128"/>
              <a:ea typeface="BIZ UDPゴシック" panose="020B0400000000000000" pitchFamily="50" charset="-128"/>
            </a:endParaRPr>
          </a:p>
        </p:txBody>
      </p:sp>
      <p:sp>
        <p:nvSpPr>
          <p:cNvPr id="12" name="字幕 2">
            <a:extLst>
              <a:ext uri="{FF2B5EF4-FFF2-40B4-BE49-F238E27FC236}">
                <a16:creationId xmlns:a16="http://schemas.microsoft.com/office/drawing/2014/main" id="{DF0D61C7-4C2C-A311-5D38-6A6DD072086F}"/>
              </a:ext>
            </a:extLst>
          </p:cNvPr>
          <p:cNvSpPr txBox="1">
            <a:spLocks/>
          </p:cNvSpPr>
          <p:nvPr/>
        </p:nvSpPr>
        <p:spPr>
          <a:xfrm>
            <a:off x="211674" y="246741"/>
            <a:ext cx="2885094" cy="428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en-US" altLang="ja-JP" dirty="0">
                <a:latin typeface="BIZ UDPゴシック" panose="020B0400000000000000" pitchFamily="50" charset="-128"/>
                <a:ea typeface="BIZ UDPゴシック" panose="020B0400000000000000" pitchFamily="50" charset="-128"/>
              </a:rPr>
              <a:t>【</a:t>
            </a:r>
            <a:r>
              <a:rPr lang="ja-JP" altLang="en-US">
                <a:latin typeface="BIZ UDPゴシック" panose="020B0400000000000000" pitchFamily="50" charset="-128"/>
                <a:ea typeface="BIZ UDPゴシック" panose="020B0400000000000000" pitchFamily="50" charset="-128"/>
              </a:rPr>
              <a:t>記入任意項目</a:t>
            </a:r>
            <a:r>
              <a:rPr lang="en-US" altLang="ja-JP" dirty="0">
                <a:latin typeface="BIZ UDPゴシック" panose="020B0400000000000000" pitchFamily="50" charset="-128"/>
                <a:ea typeface="BIZ UDPゴシック" panose="020B0400000000000000" pitchFamily="50" charset="-128"/>
              </a:rPr>
              <a:t>】</a:t>
            </a:r>
            <a:endParaRPr lang="ja-JP" altLang="en-US" dirty="0">
              <a:latin typeface="BIZ UDPゴシック" panose="020B0400000000000000" pitchFamily="50" charset="-128"/>
              <a:ea typeface="BIZ UDPゴシック" panose="020B0400000000000000" pitchFamily="50" charset="-128"/>
            </a:endParaRPr>
          </a:p>
        </p:txBody>
      </p:sp>
      <p:grpSp>
        <p:nvGrpSpPr>
          <p:cNvPr id="5" name="グループ化 4">
            <a:extLst>
              <a:ext uri="{FF2B5EF4-FFF2-40B4-BE49-F238E27FC236}">
                <a16:creationId xmlns:a16="http://schemas.microsoft.com/office/drawing/2014/main" id="{6AA0A660-D873-EFBF-AD67-1F946D9B86E6}"/>
              </a:ext>
            </a:extLst>
          </p:cNvPr>
          <p:cNvGrpSpPr/>
          <p:nvPr/>
        </p:nvGrpSpPr>
        <p:grpSpPr>
          <a:xfrm>
            <a:off x="0" y="6488668"/>
            <a:ext cx="12192000" cy="369332"/>
            <a:chOff x="0" y="6488668"/>
            <a:chExt cx="12192000" cy="369332"/>
          </a:xfrm>
        </p:grpSpPr>
        <p:sp>
          <p:nvSpPr>
            <p:cNvPr id="6" name="正方形/長方形 5">
              <a:extLst>
                <a:ext uri="{FF2B5EF4-FFF2-40B4-BE49-F238E27FC236}">
                  <a16:creationId xmlns:a16="http://schemas.microsoft.com/office/drawing/2014/main" id="{D6E75F51-562C-19C1-A53D-B1B50A7B958D}"/>
                </a:ext>
              </a:extLst>
            </p:cNvPr>
            <p:cNvSpPr/>
            <p:nvPr/>
          </p:nvSpPr>
          <p:spPr>
            <a:xfrm>
              <a:off x="0" y="6488668"/>
              <a:ext cx="12192000" cy="369332"/>
            </a:xfrm>
            <a:prstGeom prst="rect">
              <a:avLst/>
            </a:prstGeom>
            <a:solidFill>
              <a:srgbClr val="FFAC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a:extLst>
                <a:ext uri="{FF2B5EF4-FFF2-40B4-BE49-F238E27FC236}">
                  <a16:creationId xmlns:a16="http://schemas.microsoft.com/office/drawing/2014/main" id="{FF34C764-EA88-83F4-2A0B-B3D7B9FF70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5358" y="6560565"/>
              <a:ext cx="2628244" cy="297435"/>
            </a:xfrm>
            <a:prstGeom prst="rect">
              <a:avLst/>
            </a:prstGeom>
          </p:spPr>
        </p:pic>
      </p:grpSp>
    </p:spTree>
    <p:extLst>
      <p:ext uri="{BB962C8B-B14F-4D97-AF65-F5344CB8AC3E}">
        <p14:creationId xmlns:p14="http://schemas.microsoft.com/office/powerpoint/2010/main" val="3844980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B273D59-73DC-4A3B-ADAD-5E0D99FB10F2}"/>
              </a:ext>
            </a:extLst>
          </p:cNvPr>
          <p:cNvSpPr txBox="1"/>
          <p:nvPr/>
        </p:nvSpPr>
        <p:spPr>
          <a:xfrm>
            <a:off x="272274" y="214095"/>
            <a:ext cx="10580571" cy="369332"/>
          </a:xfrm>
          <a:prstGeom prst="rect">
            <a:avLst/>
          </a:prstGeom>
          <a:noFill/>
        </p:spPr>
        <p:txBody>
          <a:bodyPr wrap="square">
            <a:spAutoFit/>
          </a:bodyPr>
          <a:lstStyle/>
          <a:p>
            <a:r>
              <a:rPr lang="ja-JP" altLang="en-US" sz="1800" i="0" u="none" strike="noStrike" baseline="0" dirty="0">
                <a:latin typeface="BIZ UDPゴシック" panose="020B0400000000000000" pitchFamily="50" charset="-128"/>
                <a:ea typeface="BIZ UDPゴシック" panose="020B0400000000000000" pitchFamily="50" charset="-128"/>
              </a:rPr>
              <a:t>⑤について写真・図・グラフ等があれば貼り付けお願いします。	</a:t>
            </a:r>
          </a:p>
        </p:txBody>
      </p:sp>
      <p:sp>
        <p:nvSpPr>
          <p:cNvPr id="9" name="正方形/長方形 8">
            <a:extLst>
              <a:ext uri="{FF2B5EF4-FFF2-40B4-BE49-F238E27FC236}">
                <a16:creationId xmlns:a16="http://schemas.microsoft.com/office/drawing/2014/main" id="{64051FDD-8C0C-917F-A14B-FC4FBD52E45E}"/>
              </a:ext>
            </a:extLst>
          </p:cNvPr>
          <p:cNvSpPr/>
          <p:nvPr/>
        </p:nvSpPr>
        <p:spPr>
          <a:xfrm>
            <a:off x="367645" y="768096"/>
            <a:ext cx="5728355" cy="5451908"/>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kumimoji="1" lang="ja-JP" altLang="en-US">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計画前</a:t>
            </a:r>
            <a:endParaRPr kumimoji="1" lang="ja-JP" alt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10" name="正方形/長方形 9">
            <a:extLst>
              <a:ext uri="{FF2B5EF4-FFF2-40B4-BE49-F238E27FC236}">
                <a16:creationId xmlns:a16="http://schemas.microsoft.com/office/drawing/2014/main" id="{2E3A3AFF-8600-CC2B-7BE0-0780888CA692}"/>
              </a:ext>
            </a:extLst>
          </p:cNvPr>
          <p:cNvSpPr/>
          <p:nvPr/>
        </p:nvSpPr>
        <p:spPr>
          <a:xfrm>
            <a:off x="6096000" y="768094"/>
            <a:ext cx="5728355" cy="5451909"/>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lang="ja-JP" altLang="en-US">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計画後</a:t>
            </a:r>
            <a:endParaRPr kumimoji="1" lang="ja-JP" alt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grpSp>
        <p:nvGrpSpPr>
          <p:cNvPr id="8" name="グループ化 7">
            <a:extLst>
              <a:ext uri="{FF2B5EF4-FFF2-40B4-BE49-F238E27FC236}">
                <a16:creationId xmlns:a16="http://schemas.microsoft.com/office/drawing/2014/main" id="{7931DF06-87CB-69E4-D483-D4DE449E7E88}"/>
              </a:ext>
            </a:extLst>
          </p:cNvPr>
          <p:cNvGrpSpPr/>
          <p:nvPr/>
        </p:nvGrpSpPr>
        <p:grpSpPr>
          <a:xfrm>
            <a:off x="0" y="6488668"/>
            <a:ext cx="12192000" cy="369332"/>
            <a:chOff x="0" y="6488668"/>
            <a:chExt cx="12192000" cy="369332"/>
          </a:xfrm>
        </p:grpSpPr>
        <p:sp>
          <p:nvSpPr>
            <p:cNvPr id="11" name="正方形/長方形 10">
              <a:extLst>
                <a:ext uri="{FF2B5EF4-FFF2-40B4-BE49-F238E27FC236}">
                  <a16:creationId xmlns:a16="http://schemas.microsoft.com/office/drawing/2014/main" id="{D708D7B0-0FA0-7EEC-18C6-5D0871CE6525}"/>
                </a:ext>
              </a:extLst>
            </p:cNvPr>
            <p:cNvSpPr/>
            <p:nvPr/>
          </p:nvSpPr>
          <p:spPr>
            <a:xfrm>
              <a:off x="0" y="6488668"/>
              <a:ext cx="12192000" cy="369332"/>
            </a:xfrm>
            <a:prstGeom prst="rect">
              <a:avLst/>
            </a:prstGeom>
            <a:solidFill>
              <a:srgbClr val="FFAC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a:extLst>
                <a:ext uri="{FF2B5EF4-FFF2-40B4-BE49-F238E27FC236}">
                  <a16:creationId xmlns:a16="http://schemas.microsoft.com/office/drawing/2014/main" id="{C16DC09E-896D-341E-C59C-4991524439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5358" y="6560565"/>
              <a:ext cx="2628244" cy="297435"/>
            </a:xfrm>
            <a:prstGeom prst="rect">
              <a:avLst/>
            </a:prstGeom>
          </p:spPr>
        </p:pic>
      </p:grpSp>
    </p:spTree>
    <p:extLst>
      <p:ext uri="{BB962C8B-B14F-4D97-AF65-F5344CB8AC3E}">
        <p14:creationId xmlns:p14="http://schemas.microsoft.com/office/powerpoint/2010/main" val="193011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5B2C082C-9BCD-D81F-8F6E-8C933F35AAA1}"/>
              </a:ext>
            </a:extLst>
          </p:cNvPr>
          <p:cNvSpPr/>
          <p:nvPr/>
        </p:nvSpPr>
        <p:spPr>
          <a:xfrm>
            <a:off x="442762" y="868116"/>
            <a:ext cx="11306476" cy="5427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 name="タイトル 1">
            <a:extLst>
              <a:ext uri="{FF2B5EF4-FFF2-40B4-BE49-F238E27FC236}">
                <a16:creationId xmlns:a16="http://schemas.microsoft.com/office/drawing/2014/main" id="{D16E552D-A972-9D79-53FC-C2867EF0E3D8}"/>
              </a:ext>
            </a:extLst>
          </p:cNvPr>
          <p:cNvSpPr txBox="1">
            <a:spLocks/>
          </p:cNvSpPr>
          <p:nvPr/>
        </p:nvSpPr>
        <p:spPr>
          <a:xfrm>
            <a:off x="2761174" y="212039"/>
            <a:ext cx="8988064" cy="6213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314325" indent="-314325" algn="l"/>
            <a:r>
              <a:rPr lang="ja-JP" altLang="en-US" sz="1800">
                <a:latin typeface="BIZ UDPゴシック" panose="020B0400000000000000" pitchFamily="50" charset="-128"/>
                <a:ea typeface="BIZ UDPゴシック" panose="020B0400000000000000" pitchFamily="50" charset="-128"/>
              </a:rPr>
              <a:t>⑥</a:t>
            </a:r>
            <a:r>
              <a:rPr lang="en-US" altLang="ja-JP" sz="1800" dirty="0">
                <a:latin typeface="BIZ UDPゴシック" panose="020B0400000000000000" pitchFamily="50" charset="-128"/>
                <a:ea typeface="BIZ UDPゴシック" panose="020B0400000000000000" pitchFamily="50" charset="-128"/>
              </a:rPr>
              <a:t> </a:t>
            </a:r>
            <a:r>
              <a:rPr lang="ja-JP" altLang="en-US" sz="1800">
                <a:latin typeface="BIZ UDPゴシック" panose="020B0400000000000000" pitchFamily="50" charset="-128"/>
                <a:ea typeface="BIZ UDPゴシック" panose="020B0400000000000000" pitchFamily="50" charset="-128"/>
              </a:rPr>
              <a:t>安全・安心・</a:t>
            </a:r>
            <a:r>
              <a:rPr lang="en-US" altLang="ja-JP" sz="1800" dirty="0">
                <a:latin typeface="BIZ UDPゴシック" panose="020B0400000000000000" pitchFamily="50" charset="-128"/>
                <a:ea typeface="BIZ UDPゴシック" panose="020B0400000000000000" pitchFamily="50" charset="-128"/>
              </a:rPr>
              <a:t>BCP</a:t>
            </a:r>
            <a:r>
              <a:rPr lang="ja-JP" altLang="en-US" sz="1800">
                <a:latin typeface="BIZ UDPゴシック" panose="020B0400000000000000" pitchFamily="50" charset="-128"/>
                <a:ea typeface="BIZ UDPゴシック" panose="020B0400000000000000" pitchFamily="50" charset="-128"/>
              </a:rPr>
              <a:t>（地震対策、パンデミック対策等事業継続への配慮）について</a:t>
            </a:r>
            <a:br>
              <a:rPr lang="en-US" altLang="ja-JP" sz="1800" dirty="0">
                <a:latin typeface="BIZ UDPゴシック" panose="020B0400000000000000" pitchFamily="50" charset="-128"/>
                <a:ea typeface="BIZ UDPゴシック" panose="020B0400000000000000" pitchFamily="50" charset="-128"/>
              </a:rPr>
            </a:br>
            <a:r>
              <a:rPr lang="ja-JP" altLang="en-US" sz="1800">
                <a:latin typeface="BIZ UDPゴシック" panose="020B0400000000000000" pitchFamily="50" charset="-128"/>
                <a:ea typeface="BIZ UDPゴシック" panose="020B0400000000000000" pitchFamily="50" charset="-128"/>
              </a:rPr>
              <a:t>記入してください。</a:t>
            </a:r>
            <a:endParaRPr lang="ja-JP" altLang="en-US" dirty="0">
              <a:latin typeface="BIZ UDPゴシック" panose="020B0400000000000000" pitchFamily="50" charset="-128"/>
              <a:ea typeface="BIZ UDPゴシック" panose="020B0400000000000000" pitchFamily="50" charset="-128"/>
            </a:endParaRPr>
          </a:p>
        </p:txBody>
      </p:sp>
      <p:sp>
        <p:nvSpPr>
          <p:cNvPr id="12" name="字幕 2">
            <a:extLst>
              <a:ext uri="{FF2B5EF4-FFF2-40B4-BE49-F238E27FC236}">
                <a16:creationId xmlns:a16="http://schemas.microsoft.com/office/drawing/2014/main" id="{3D0659B2-8432-E222-7D3B-94CE1BBB9FAC}"/>
              </a:ext>
            </a:extLst>
          </p:cNvPr>
          <p:cNvSpPr txBox="1">
            <a:spLocks/>
          </p:cNvSpPr>
          <p:nvPr/>
        </p:nvSpPr>
        <p:spPr>
          <a:xfrm>
            <a:off x="211674" y="246741"/>
            <a:ext cx="2885094" cy="428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en-US" altLang="ja-JP" dirty="0">
                <a:latin typeface="BIZ UDPゴシック" panose="020B0400000000000000" pitchFamily="50" charset="-128"/>
                <a:ea typeface="BIZ UDPゴシック" panose="020B0400000000000000" pitchFamily="50" charset="-128"/>
              </a:rPr>
              <a:t>【</a:t>
            </a:r>
            <a:r>
              <a:rPr lang="ja-JP" altLang="en-US">
                <a:latin typeface="BIZ UDPゴシック" panose="020B0400000000000000" pitchFamily="50" charset="-128"/>
                <a:ea typeface="BIZ UDPゴシック" panose="020B0400000000000000" pitchFamily="50" charset="-128"/>
              </a:rPr>
              <a:t>記入任意項目</a:t>
            </a:r>
            <a:r>
              <a:rPr lang="en-US" altLang="ja-JP" dirty="0">
                <a:latin typeface="BIZ UDPゴシック" panose="020B0400000000000000" pitchFamily="50" charset="-128"/>
                <a:ea typeface="BIZ UDPゴシック" panose="020B0400000000000000" pitchFamily="50" charset="-128"/>
              </a:rPr>
              <a:t>】</a:t>
            </a:r>
            <a:endParaRPr lang="ja-JP" altLang="en-US" dirty="0">
              <a:latin typeface="BIZ UDPゴシック" panose="020B0400000000000000" pitchFamily="50" charset="-128"/>
              <a:ea typeface="BIZ UDPゴシック" panose="020B0400000000000000" pitchFamily="50" charset="-128"/>
            </a:endParaRPr>
          </a:p>
        </p:txBody>
      </p:sp>
      <p:grpSp>
        <p:nvGrpSpPr>
          <p:cNvPr id="5" name="グループ化 4">
            <a:extLst>
              <a:ext uri="{FF2B5EF4-FFF2-40B4-BE49-F238E27FC236}">
                <a16:creationId xmlns:a16="http://schemas.microsoft.com/office/drawing/2014/main" id="{6C699E53-676E-9F86-96C9-FECFF3B376EC}"/>
              </a:ext>
            </a:extLst>
          </p:cNvPr>
          <p:cNvGrpSpPr/>
          <p:nvPr/>
        </p:nvGrpSpPr>
        <p:grpSpPr>
          <a:xfrm>
            <a:off x="0" y="6488668"/>
            <a:ext cx="12192000" cy="369332"/>
            <a:chOff x="0" y="6488668"/>
            <a:chExt cx="12192000" cy="369332"/>
          </a:xfrm>
        </p:grpSpPr>
        <p:sp>
          <p:nvSpPr>
            <p:cNvPr id="6" name="正方形/長方形 5">
              <a:extLst>
                <a:ext uri="{FF2B5EF4-FFF2-40B4-BE49-F238E27FC236}">
                  <a16:creationId xmlns:a16="http://schemas.microsoft.com/office/drawing/2014/main" id="{FA2B6B36-EA50-7103-F13E-0060DE53E791}"/>
                </a:ext>
              </a:extLst>
            </p:cNvPr>
            <p:cNvSpPr/>
            <p:nvPr/>
          </p:nvSpPr>
          <p:spPr>
            <a:xfrm>
              <a:off x="0" y="6488668"/>
              <a:ext cx="12192000" cy="369332"/>
            </a:xfrm>
            <a:prstGeom prst="rect">
              <a:avLst/>
            </a:prstGeom>
            <a:solidFill>
              <a:srgbClr val="FFAC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a:extLst>
                <a:ext uri="{FF2B5EF4-FFF2-40B4-BE49-F238E27FC236}">
                  <a16:creationId xmlns:a16="http://schemas.microsoft.com/office/drawing/2014/main" id="{9C10D9B9-1113-DDFE-B795-36C6735C83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5358" y="6560565"/>
              <a:ext cx="2628244" cy="297435"/>
            </a:xfrm>
            <a:prstGeom prst="rect">
              <a:avLst/>
            </a:prstGeom>
          </p:spPr>
        </p:pic>
      </p:grpSp>
    </p:spTree>
    <p:extLst>
      <p:ext uri="{BB962C8B-B14F-4D97-AF65-F5344CB8AC3E}">
        <p14:creationId xmlns:p14="http://schemas.microsoft.com/office/powerpoint/2010/main" val="2078012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B273D59-73DC-4A3B-ADAD-5E0D99FB10F2}"/>
              </a:ext>
            </a:extLst>
          </p:cNvPr>
          <p:cNvSpPr txBox="1"/>
          <p:nvPr/>
        </p:nvSpPr>
        <p:spPr>
          <a:xfrm>
            <a:off x="272274" y="214095"/>
            <a:ext cx="10580571" cy="369332"/>
          </a:xfrm>
          <a:prstGeom prst="rect">
            <a:avLst/>
          </a:prstGeom>
          <a:noFill/>
        </p:spPr>
        <p:txBody>
          <a:bodyPr wrap="square">
            <a:spAutoFit/>
          </a:bodyPr>
          <a:lstStyle/>
          <a:p>
            <a:r>
              <a:rPr lang="ja-JP" altLang="en-US" sz="1800" i="0" u="none" strike="noStrike" baseline="0" dirty="0">
                <a:latin typeface="BIZ UDPゴシック" panose="020B0400000000000000" pitchFamily="50" charset="-128"/>
                <a:ea typeface="BIZ UDPゴシック" panose="020B0400000000000000" pitchFamily="50" charset="-128"/>
              </a:rPr>
              <a:t>⑥について写真・図・グラフ等があれば貼り付けお願いします。	</a:t>
            </a:r>
          </a:p>
        </p:txBody>
      </p:sp>
      <p:sp>
        <p:nvSpPr>
          <p:cNvPr id="9" name="正方形/長方形 8">
            <a:extLst>
              <a:ext uri="{FF2B5EF4-FFF2-40B4-BE49-F238E27FC236}">
                <a16:creationId xmlns:a16="http://schemas.microsoft.com/office/drawing/2014/main" id="{7C0FE486-272C-174E-E8B3-71745A5EAA07}"/>
              </a:ext>
            </a:extLst>
          </p:cNvPr>
          <p:cNvSpPr/>
          <p:nvPr/>
        </p:nvSpPr>
        <p:spPr>
          <a:xfrm>
            <a:off x="367645" y="768096"/>
            <a:ext cx="5728355" cy="5451908"/>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kumimoji="1" lang="ja-JP" altLang="en-US">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計画前</a:t>
            </a:r>
            <a:endParaRPr kumimoji="1" lang="ja-JP" alt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10" name="正方形/長方形 9">
            <a:extLst>
              <a:ext uri="{FF2B5EF4-FFF2-40B4-BE49-F238E27FC236}">
                <a16:creationId xmlns:a16="http://schemas.microsoft.com/office/drawing/2014/main" id="{04A1D52C-ABB1-0F02-3AE5-3E9408151F7A}"/>
              </a:ext>
            </a:extLst>
          </p:cNvPr>
          <p:cNvSpPr/>
          <p:nvPr/>
        </p:nvSpPr>
        <p:spPr>
          <a:xfrm>
            <a:off x="6096000" y="768094"/>
            <a:ext cx="5728355" cy="5451909"/>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lang="ja-JP" altLang="en-US">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計画後</a:t>
            </a:r>
            <a:endParaRPr kumimoji="1" lang="ja-JP" alt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grpSp>
        <p:nvGrpSpPr>
          <p:cNvPr id="5" name="グループ化 4">
            <a:extLst>
              <a:ext uri="{FF2B5EF4-FFF2-40B4-BE49-F238E27FC236}">
                <a16:creationId xmlns:a16="http://schemas.microsoft.com/office/drawing/2014/main" id="{7165EB9B-ED95-07B1-5636-09F1BAC6CE81}"/>
              </a:ext>
            </a:extLst>
          </p:cNvPr>
          <p:cNvGrpSpPr/>
          <p:nvPr/>
        </p:nvGrpSpPr>
        <p:grpSpPr>
          <a:xfrm>
            <a:off x="0" y="6520676"/>
            <a:ext cx="12192000" cy="369332"/>
            <a:chOff x="0" y="6520676"/>
            <a:chExt cx="12192000" cy="369332"/>
          </a:xfrm>
        </p:grpSpPr>
        <p:sp>
          <p:nvSpPr>
            <p:cNvPr id="6" name="正方形/長方形 5">
              <a:extLst>
                <a:ext uri="{FF2B5EF4-FFF2-40B4-BE49-F238E27FC236}">
                  <a16:creationId xmlns:a16="http://schemas.microsoft.com/office/drawing/2014/main" id="{A51D400E-BCCB-9C1D-913D-EDCD911ADCA7}"/>
                </a:ext>
              </a:extLst>
            </p:cNvPr>
            <p:cNvSpPr/>
            <p:nvPr/>
          </p:nvSpPr>
          <p:spPr>
            <a:xfrm>
              <a:off x="0" y="6520676"/>
              <a:ext cx="12192000" cy="369332"/>
            </a:xfrm>
            <a:prstGeom prst="rect">
              <a:avLst/>
            </a:prstGeom>
            <a:solidFill>
              <a:srgbClr val="FFAC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図 6">
              <a:extLst>
                <a:ext uri="{FF2B5EF4-FFF2-40B4-BE49-F238E27FC236}">
                  <a16:creationId xmlns:a16="http://schemas.microsoft.com/office/drawing/2014/main" id="{E7AD7E20-1C8A-555E-0ABA-6D1F72E8E4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92169" y="6584692"/>
              <a:ext cx="2779983" cy="305316"/>
            </a:xfrm>
            <a:prstGeom prst="rect">
              <a:avLst/>
            </a:prstGeom>
          </p:spPr>
        </p:pic>
      </p:grpSp>
    </p:spTree>
    <p:extLst>
      <p:ext uri="{BB962C8B-B14F-4D97-AF65-F5344CB8AC3E}">
        <p14:creationId xmlns:p14="http://schemas.microsoft.com/office/powerpoint/2010/main" val="1177112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68FF9F33-6FBB-6892-1724-2A9CE35005D3}"/>
              </a:ext>
            </a:extLst>
          </p:cNvPr>
          <p:cNvSpPr/>
          <p:nvPr/>
        </p:nvSpPr>
        <p:spPr>
          <a:xfrm>
            <a:off x="442762" y="728760"/>
            <a:ext cx="11306476" cy="55665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3" name="タイトル 1">
            <a:extLst>
              <a:ext uri="{FF2B5EF4-FFF2-40B4-BE49-F238E27FC236}">
                <a16:creationId xmlns:a16="http://schemas.microsoft.com/office/drawing/2014/main" id="{84BB5141-11E2-FBE7-0375-3C63EE7ACD84}"/>
              </a:ext>
            </a:extLst>
          </p:cNvPr>
          <p:cNvSpPr txBox="1">
            <a:spLocks/>
          </p:cNvSpPr>
          <p:nvPr/>
        </p:nvSpPr>
        <p:spPr>
          <a:xfrm>
            <a:off x="2761174" y="193049"/>
            <a:ext cx="8988064" cy="42832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800">
                <a:latin typeface="BIZ UDPゴシック" panose="020B0400000000000000" pitchFamily="50" charset="-128"/>
                <a:ea typeface="BIZ UDPゴシック" panose="020B0400000000000000" pitchFamily="50" charset="-128"/>
              </a:rPr>
              <a:t>⑦</a:t>
            </a:r>
            <a:r>
              <a:rPr lang="en-US" altLang="ja-JP" sz="1800" dirty="0">
                <a:latin typeface="BIZ UDPゴシック" panose="020B0400000000000000" pitchFamily="50" charset="-128"/>
                <a:ea typeface="BIZ UDPゴシック" panose="020B0400000000000000" pitchFamily="50" charset="-128"/>
              </a:rPr>
              <a:t> </a:t>
            </a:r>
            <a:r>
              <a:rPr lang="ja-JP" altLang="en-US" sz="1800">
                <a:latin typeface="BIZ UDPゴシック" panose="020B0400000000000000" pitchFamily="50" charset="-128"/>
                <a:ea typeface="BIZ UDPゴシック" panose="020B0400000000000000" pitchFamily="50" charset="-128"/>
              </a:rPr>
              <a:t>その他特筆する点があれば記入してください。</a:t>
            </a:r>
            <a:endParaRPr lang="ja-JP" altLang="en-US" dirty="0">
              <a:latin typeface="BIZ UDPゴシック" panose="020B0400000000000000" pitchFamily="50" charset="-128"/>
              <a:ea typeface="BIZ UDPゴシック" panose="020B0400000000000000" pitchFamily="50" charset="-128"/>
            </a:endParaRPr>
          </a:p>
        </p:txBody>
      </p:sp>
      <p:sp>
        <p:nvSpPr>
          <p:cNvPr id="14" name="字幕 2">
            <a:extLst>
              <a:ext uri="{FF2B5EF4-FFF2-40B4-BE49-F238E27FC236}">
                <a16:creationId xmlns:a16="http://schemas.microsoft.com/office/drawing/2014/main" id="{94BB1631-ACE3-697A-7FD4-DA8E09C1AF61}"/>
              </a:ext>
            </a:extLst>
          </p:cNvPr>
          <p:cNvSpPr txBox="1">
            <a:spLocks/>
          </p:cNvSpPr>
          <p:nvPr/>
        </p:nvSpPr>
        <p:spPr>
          <a:xfrm>
            <a:off x="211674" y="246741"/>
            <a:ext cx="2885094" cy="428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en-US" altLang="ja-JP" dirty="0">
                <a:latin typeface="BIZ UDPゴシック" panose="020B0400000000000000" pitchFamily="50" charset="-128"/>
                <a:ea typeface="BIZ UDPゴシック" panose="020B0400000000000000" pitchFamily="50" charset="-128"/>
              </a:rPr>
              <a:t>【</a:t>
            </a:r>
            <a:r>
              <a:rPr lang="ja-JP" altLang="en-US">
                <a:latin typeface="BIZ UDPゴシック" panose="020B0400000000000000" pitchFamily="50" charset="-128"/>
                <a:ea typeface="BIZ UDPゴシック" panose="020B0400000000000000" pitchFamily="50" charset="-128"/>
              </a:rPr>
              <a:t>記入任意項目</a:t>
            </a:r>
            <a:r>
              <a:rPr lang="en-US" altLang="ja-JP" dirty="0">
                <a:latin typeface="BIZ UDPゴシック" panose="020B0400000000000000" pitchFamily="50" charset="-128"/>
                <a:ea typeface="BIZ UDPゴシック" panose="020B0400000000000000" pitchFamily="50" charset="-128"/>
              </a:rPr>
              <a:t>】</a:t>
            </a:r>
            <a:endParaRPr lang="ja-JP" altLang="en-US" dirty="0">
              <a:latin typeface="BIZ UDPゴシック" panose="020B0400000000000000" pitchFamily="50" charset="-128"/>
              <a:ea typeface="BIZ UDPゴシック" panose="020B0400000000000000" pitchFamily="50" charset="-128"/>
            </a:endParaRPr>
          </a:p>
        </p:txBody>
      </p:sp>
      <p:grpSp>
        <p:nvGrpSpPr>
          <p:cNvPr id="2" name="グループ化 1">
            <a:extLst>
              <a:ext uri="{FF2B5EF4-FFF2-40B4-BE49-F238E27FC236}">
                <a16:creationId xmlns:a16="http://schemas.microsoft.com/office/drawing/2014/main" id="{2F4A3062-A1A0-E1DD-F40C-7F5EC85827EB}"/>
              </a:ext>
            </a:extLst>
          </p:cNvPr>
          <p:cNvGrpSpPr/>
          <p:nvPr/>
        </p:nvGrpSpPr>
        <p:grpSpPr>
          <a:xfrm>
            <a:off x="0" y="6520676"/>
            <a:ext cx="12192000" cy="369332"/>
            <a:chOff x="0" y="6520676"/>
            <a:chExt cx="12192000" cy="369332"/>
          </a:xfrm>
        </p:grpSpPr>
        <p:sp>
          <p:nvSpPr>
            <p:cNvPr id="3" name="正方形/長方形 2">
              <a:extLst>
                <a:ext uri="{FF2B5EF4-FFF2-40B4-BE49-F238E27FC236}">
                  <a16:creationId xmlns:a16="http://schemas.microsoft.com/office/drawing/2014/main" id="{DB5D2FE4-D35F-EBD9-3635-61E9DF0E6918}"/>
                </a:ext>
              </a:extLst>
            </p:cNvPr>
            <p:cNvSpPr/>
            <p:nvPr/>
          </p:nvSpPr>
          <p:spPr>
            <a:xfrm>
              <a:off x="0" y="6520676"/>
              <a:ext cx="12192000" cy="369332"/>
            </a:xfrm>
            <a:prstGeom prst="rect">
              <a:avLst/>
            </a:prstGeom>
            <a:solidFill>
              <a:srgbClr val="FFAC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a:extLst>
                <a:ext uri="{FF2B5EF4-FFF2-40B4-BE49-F238E27FC236}">
                  <a16:creationId xmlns:a16="http://schemas.microsoft.com/office/drawing/2014/main" id="{3A092591-0151-9184-FC73-CC12D4EAE3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92169" y="6584692"/>
              <a:ext cx="2779983" cy="305316"/>
            </a:xfrm>
            <a:prstGeom prst="rect">
              <a:avLst/>
            </a:prstGeom>
          </p:spPr>
        </p:pic>
      </p:grpSp>
    </p:spTree>
    <p:extLst>
      <p:ext uri="{BB962C8B-B14F-4D97-AF65-F5344CB8AC3E}">
        <p14:creationId xmlns:p14="http://schemas.microsoft.com/office/powerpoint/2010/main" val="1298529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B273D59-73DC-4A3B-ADAD-5E0D99FB10F2}"/>
              </a:ext>
            </a:extLst>
          </p:cNvPr>
          <p:cNvSpPr txBox="1"/>
          <p:nvPr/>
        </p:nvSpPr>
        <p:spPr>
          <a:xfrm>
            <a:off x="272274" y="214095"/>
            <a:ext cx="10580571" cy="369332"/>
          </a:xfrm>
          <a:prstGeom prst="rect">
            <a:avLst/>
          </a:prstGeom>
          <a:noFill/>
        </p:spPr>
        <p:txBody>
          <a:bodyPr wrap="square">
            <a:spAutoFit/>
          </a:bodyPr>
          <a:lstStyle/>
          <a:p>
            <a:r>
              <a:rPr lang="ja-JP" altLang="en-US" sz="1800" i="0" u="none" strike="noStrike" baseline="0" dirty="0">
                <a:latin typeface="BIZ UDPゴシック" panose="020B0400000000000000" pitchFamily="50" charset="-128"/>
                <a:ea typeface="BIZ UDPゴシック" panose="020B0400000000000000" pitchFamily="50" charset="-128"/>
              </a:rPr>
              <a:t>⑦について写真・図・グラフ等があれば貼り付けお願いします。	</a:t>
            </a:r>
          </a:p>
        </p:txBody>
      </p:sp>
      <p:sp>
        <p:nvSpPr>
          <p:cNvPr id="11" name="正方形/長方形 10">
            <a:extLst>
              <a:ext uri="{FF2B5EF4-FFF2-40B4-BE49-F238E27FC236}">
                <a16:creationId xmlns:a16="http://schemas.microsoft.com/office/drawing/2014/main" id="{2D2BEAE4-32A8-013D-EE29-60F5C7519EDE}"/>
              </a:ext>
            </a:extLst>
          </p:cNvPr>
          <p:cNvSpPr/>
          <p:nvPr/>
        </p:nvSpPr>
        <p:spPr>
          <a:xfrm>
            <a:off x="367645" y="768096"/>
            <a:ext cx="5728355" cy="5451908"/>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kumimoji="1" lang="ja-JP" altLang="en-US">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計画前</a:t>
            </a:r>
            <a:endParaRPr kumimoji="1" lang="ja-JP" alt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12" name="正方形/長方形 11">
            <a:extLst>
              <a:ext uri="{FF2B5EF4-FFF2-40B4-BE49-F238E27FC236}">
                <a16:creationId xmlns:a16="http://schemas.microsoft.com/office/drawing/2014/main" id="{CBC61076-7B5B-3DDE-61CC-6CDBEE7D394B}"/>
              </a:ext>
            </a:extLst>
          </p:cNvPr>
          <p:cNvSpPr/>
          <p:nvPr/>
        </p:nvSpPr>
        <p:spPr>
          <a:xfrm>
            <a:off x="6096000" y="768094"/>
            <a:ext cx="5728355" cy="5451909"/>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lang="ja-JP" altLang="en-US">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計画後</a:t>
            </a:r>
            <a:endParaRPr kumimoji="1" lang="ja-JP" alt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grpSp>
        <p:nvGrpSpPr>
          <p:cNvPr id="5" name="グループ化 4">
            <a:extLst>
              <a:ext uri="{FF2B5EF4-FFF2-40B4-BE49-F238E27FC236}">
                <a16:creationId xmlns:a16="http://schemas.microsoft.com/office/drawing/2014/main" id="{069A0814-A871-82C5-8122-83CCF0C23B06}"/>
              </a:ext>
            </a:extLst>
          </p:cNvPr>
          <p:cNvGrpSpPr/>
          <p:nvPr/>
        </p:nvGrpSpPr>
        <p:grpSpPr>
          <a:xfrm>
            <a:off x="0" y="6520676"/>
            <a:ext cx="12192000" cy="369332"/>
            <a:chOff x="0" y="6520676"/>
            <a:chExt cx="12192000" cy="369332"/>
          </a:xfrm>
        </p:grpSpPr>
        <p:sp>
          <p:nvSpPr>
            <p:cNvPr id="6" name="正方形/長方形 5">
              <a:extLst>
                <a:ext uri="{FF2B5EF4-FFF2-40B4-BE49-F238E27FC236}">
                  <a16:creationId xmlns:a16="http://schemas.microsoft.com/office/drawing/2014/main" id="{19B70941-05D6-8782-809C-4E85F1F458FC}"/>
                </a:ext>
              </a:extLst>
            </p:cNvPr>
            <p:cNvSpPr/>
            <p:nvPr/>
          </p:nvSpPr>
          <p:spPr>
            <a:xfrm>
              <a:off x="0" y="6520676"/>
              <a:ext cx="12192000" cy="369332"/>
            </a:xfrm>
            <a:prstGeom prst="rect">
              <a:avLst/>
            </a:prstGeom>
            <a:solidFill>
              <a:srgbClr val="FFAC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図 6">
              <a:extLst>
                <a:ext uri="{FF2B5EF4-FFF2-40B4-BE49-F238E27FC236}">
                  <a16:creationId xmlns:a16="http://schemas.microsoft.com/office/drawing/2014/main" id="{17D08B4F-D845-ACFD-5F93-C7F99776A6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92169" y="6584692"/>
              <a:ext cx="2779983" cy="305316"/>
            </a:xfrm>
            <a:prstGeom prst="rect">
              <a:avLst/>
            </a:prstGeom>
          </p:spPr>
        </p:pic>
      </p:grpSp>
    </p:spTree>
    <p:extLst>
      <p:ext uri="{BB962C8B-B14F-4D97-AF65-F5344CB8AC3E}">
        <p14:creationId xmlns:p14="http://schemas.microsoft.com/office/powerpoint/2010/main" val="613756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455DCC-8E56-47E4-80F1-A0CD4FD89072}"/>
              </a:ext>
            </a:extLst>
          </p:cNvPr>
          <p:cNvSpPr>
            <a:spLocks noGrp="1"/>
          </p:cNvSpPr>
          <p:nvPr>
            <p:ph type="ctrTitle"/>
          </p:nvPr>
        </p:nvSpPr>
        <p:spPr>
          <a:xfrm>
            <a:off x="442762" y="549762"/>
            <a:ext cx="10238072" cy="362418"/>
          </a:xfrm>
        </p:spPr>
        <p:txBody>
          <a:bodyPr>
            <a:noAutofit/>
          </a:bodyPr>
          <a:lstStyle/>
          <a:p>
            <a:pPr algn="l"/>
            <a:br>
              <a:rPr lang="ja-JP" altLang="en-US" sz="1800" i="0" u="none" strike="noStrike" baseline="0" dirty="0">
                <a:latin typeface="BIZ UDPゴシック" panose="020B0400000000000000" pitchFamily="50" charset="-128"/>
                <a:ea typeface="BIZ UDPゴシック" panose="020B0400000000000000" pitchFamily="50" charset="-128"/>
              </a:rPr>
            </a:br>
            <a:r>
              <a:rPr lang="ja-JP" altLang="en-US" sz="1800" i="0" u="none" strike="noStrike" baseline="0" dirty="0">
                <a:latin typeface="BIZ UDPゴシック" panose="020B0400000000000000" pitchFamily="50" charset="-128"/>
                <a:ea typeface="BIZ UDPゴシック" panose="020B0400000000000000" pitchFamily="50" charset="-128"/>
              </a:rPr>
              <a:t> オフィスを造られた経緯・目的をご説明ください。	</a:t>
            </a:r>
            <a:endParaRPr kumimoji="1" lang="ja-JP" altLang="en-US" dirty="0">
              <a:latin typeface="BIZ UDPゴシック" panose="020B0400000000000000" pitchFamily="50" charset="-128"/>
              <a:ea typeface="BIZ UDPゴシック" panose="020B0400000000000000" pitchFamily="50" charset="-128"/>
            </a:endParaRPr>
          </a:p>
        </p:txBody>
      </p:sp>
      <p:sp>
        <p:nvSpPr>
          <p:cNvPr id="3" name="字幕 2">
            <a:extLst>
              <a:ext uri="{FF2B5EF4-FFF2-40B4-BE49-F238E27FC236}">
                <a16:creationId xmlns:a16="http://schemas.microsoft.com/office/drawing/2014/main" id="{FAEF9F5E-BEC2-44E3-A0D8-04E8CA50B459}"/>
              </a:ext>
            </a:extLst>
          </p:cNvPr>
          <p:cNvSpPr>
            <a:spLocks noGrp="1"/>
          </p:cNvSpPr>
          <p:nvPr>
            <p:ph type="subTitle" idx="1"/>
          </p:nvPr>
        </p:nvSpPr>
        <p:spPr>
          <a:xfrm>
            <a:off x="236058" y="159725"/>
            <a:ext cx="5325740" cy="428326"/>
          </a:xfrm>
        </p:spPr>
        <p:txBody>
          <a:bodyPr>
            <a:normAutofit/>
          </a:bodyPr>
          <a:lstStyle/>
          <a:p>
            <a:pPr algn="l"/>
            <a:r>
              <a:rPr kumimoji="1" lang="en-US" altLang="ja-JP" dirty="0">
                <a:solidFill>
                  <a:srgbClr val="FF0000"/>
                </a:solidFill>
                <a:latin typeface="BIZ UDPゴシック" panose="020B0400000000000000" pitchFamily="50" charset="-128"/>
                <a:ea typeface="BIZ UDPゴシック" panose="020B0400000000000000" pitchFamily="50" charset="-128"/>
              </a:rPr>
              <a:t>【</a:t>
            </a:r>
            <a:r>
              <a:rPr kumimoji="1" lang="ja-JP" altLang="en-US" dirty="0">
                <a:solidFill>
                  <a:srgbClr val="FF0000"/>
                </a:solidFill>
                <a:latin typeface="BIZ UDPゴシック" panose="020B0400000000000000" pitchFamily="50" charset="-128"/>
                <a:ea typeface="BIZ UDPゴシック" panose="020B0400000000000000" pitchFamily="50" charset="-128"/>
              </a:rPr>
              <a:t>記入必須項目</a:t>
            </a:r>
            <a:r>
              <a:rPr kumimoji="1" lang="en-US" altLang="ja-JP" dirty="0">
                <a:solidFill>
                  <a:srgbClr val="FF0000"/>
                </a:solidFill>
                <a:latin typeface="BIZ UDPゴシック" panose="020B0400000000000000" pitchFamily="50" charset="-128"/>
                <a:ea typeface="BIZ UDPゴシック" panose="020B0400000000000000" pitchFamily="50" charset="-128"/>
              </a:rPr>
              <a:t>】</a:t>
            </a:r>
            <a:r>
              <a:rPr kumimoji="1" lang="ja-JP" altLang="en-US" dirty="0">
                <a:solidFill>
                  <a:srgbClr val="FF0000"/>
                </a:solidFill>
                <a:latin typeface="BIZ UDPゴシック" panose="020B0400000000000000" pitchFamily="50" charset="-128"/>
                <a:ea typeface="BIZ UDPゴシック" panose="020B0400000000000000" pitchFamily="50" charset="-128"/>
              </a:rPr>
              <a:t>はじめに</a:t>
            </a:r>
          </a:p>
        </p:txBody>
      </p:sp>
      <p:sp>
        <p:nvSpPr>
          <p:cNvPr id="4" name="正方形/長方形 3">
            <a:extLst>
              <a:ext uri="{FF2B5EF4-FFF2-40B4-BE49-F238E27FC236}">
                <a16:creationId xmlns:a16="http://schemas.microsoft.com/office/drawing/2014/main" id="{BF741991-5C73-43F8-9DAD-B858056A3CB1}"/>
              </a:ext>
            </a:extLst>
          </p:cNvPr>
          <p:cNvSpPr/>
          <p:nvPr/>
        </p:nvSpPr>
        <p:spPr>
          <a:xfrm>
            <a:off x="442762" y="912180"/>
            <a:ext cx="11306476" cy="53831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pSp>
        <p:nvGrpSpPr>
          <p:cNvPr id="11" name="グループ化 10">
            <a:extLst>
              <a:ext uri="{FF2B5EF4-FFF2-40B4-BE49-F238E27FC236}">
                <a16:creationId xmlns:a16="http://schemas.microsoft.com/office/drawing/2014/main" id="{35F4BA5D-3AF4-DE4E-F1D5-85C909996CEF}"/>
              </a:ext>
            </a:extLst>
          </p:cNvPr>
          <p:cNvGrpSpPr/>
          <p:nvPr/>
        </p:nvGrpSpPr>
        <p:grpSpPr>
          <a:xfrm>
            <a:off x="0" y="6488668"/>
            <a:ext cx="12192000" cy="369332"/>
            <a:chOff x="0" y="6488668"/>
            <a:chExt cx="12192000" cy="369332"/>
          </a:xfrm>
        </p:grpSpPr>
        <p:sp>
          <p:nvSpPr>
            <p:cNvPr id="12" name="正方形/長方形 11">
              <a:extLst>
                <a:ext uri="{FF2B5EF4-FFF2-40B4-BE49-F238E27FC236}">
                  <a16:creationId xmlns:a16="http://schemas.microsoft.com/office/drawing/2014/main" id="{EF7D4D71-92EC-6385-AC14-80A4C207842A}"/>
                </a:ext>
              </a:extLst>
            </p:cNvPr>
            <p:cNvSpPr/>
            <p:nvPr/>
          </p:nvSpPr>
          <p:spPr>
            <a:xfrm>
              <a:off x="0" y="6488668"/>
              <a:ext cx="12192000" cy="369332"/>
            </a:xfrm>
            <a:prstGeom prst="rect">
              <a:avLst/>
            </a:prstGeom>
            <a:solidFill>
              <a:srgbClr val="FFAC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図 12">
              <a:extLst>
                <a:ext uri="{FF2B5EF4-FFF2-40B4-BE49-F238E27FC236}">
                  <a16:creationId xmlns:a16="http://schemas.microsoft.com/office/drawing/2014/main" id="{7C809D39-B2BC-762C-67C0-168B227E9A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5358" y="6560565"/>
              <a:ext cx="2628244" cy="297435"/>
            </a:xfrm>
            <a:prstGeom prst="rect">
              <a:avLst/>
            </a:prstGeom>
          </p:spPr>
        </p:pic>
      </p:grpSp>
    </p:spTree>
    <p:extLst>
      <p:ext uri="{BB962C8B-B14F-4D97-AF65-F5344CB8AC3E}">
        <p14:creationId xmlns:p14="http://schemas.microsoft.com/office/powerpoint/2010/main" val="2352950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57BE27B8-DD64-4E28-843C-566C96E8175B}"/>
              </a:ext>
            </a:extLst>
          </p:cNvPr>
          <p:cNvSpPr/>
          <p:nvPr/>
        </p:nvSpPr>
        <p:spPr>
          <a:xfrm>
            <a:off x="367645" y="768096"/>
            <a:ext cx="5728355" cy="5451908"/>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kumimoji="1" lang="ja-JP" altLang="en-US">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計画前</a:t>
            </a:r>
            <a:endParaRPr kumimoji="1" lang="ja-JP" alt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7" name="正方形/長方形 6">
            <a:extLst>
              <a:ext uri="{FF2B5EF4-FFF2-40B4-BE49-F238E27FC236}">
                <a16:creationId xmlns:a16="http://schemas.microsoft.com/office/drawing/2014/main" id="{99371E1D-B379-4BE3-9392-9FFB14E60952}"/>
              </a:ext>
            </a:extLst>
          </p:cNvPr>
          <p:cNvSpPr/>
          <p:nvPr/>
        </p:nvSpPr>
        <p:spPr>
          <a:xfrm>
            <a:off x="6096000" y="768094"/>
            <a:ext cx="5728355" cy="5451909"/>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lang="ja-JP" altLang="en-US">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計画後</a:t>
            </a:r>
            <a:endParaRPr kumimoji="1" lang="ja-JP" alt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9" name="テキスト ボックス 8">
            <a:extLst>
              <a:ext uri="{FF2B5EF4-FFF2-40B4-BE49-F238E27FC236}">
                <a16:creationId xmlns:a16="http://schemas.microsoft.com/office/drawing/2014/main" id="{4A33EB7E-3625-BC30-6883-E9A71B2A7CF8}"/>
              </a:ext>
            </a:extLst>
          </p:cNvPr>
          <p:cNvSpPr txBox="1"/>
          <p:nvPr/>
        </p:nvSpPr>
        <p:spPr>
          <a:xfrm>
            <a:off x="272274" y="214095"/>
            <a:ext cx="10580571" cy="369332"/>
          </a:xfrm>
          <a:prstGeom prst="rect">
            <a:avLst/>
          </a:prstGeom>
          <a:noFill/>
        </p:spPr>
        <p:txBody>
          <a:bodyPr wrap="square">
            <a:spAutoFit/>
          </a:bodyPr>
          <a:lstStyle/>
          <a:p>
            <a:r>
              <a:rPr lang="ja-JP" altLang="en-US" sz="1800" i="0" u="none" strike="noStrike" baseline="0" dirty="0">
                <a:solidFill>
                  <a:srgbClr val="FF0000"/>
                </a:solidFill>
                <a:latin typeface="BIZ UDPゴシック" panose="020B0400000000000000" pitchFamily="50" charset="-128"/>
                <a:ea typeface="BIZ UDPゴシック" panose="020B0400000000000000" pitchFamily="50" charset="-128"/>
              </a:rPr>
              <a:t>写真・図・グラフ等があれば貼り付けお願いします。	</a:t>
            </a:r>
          </a:p>
        </p:txBody>
      </p:sp>
      <p:grpSp>
        <p:nvGrpSpPr>
          <p:cNvPr id="16" name="グループ化 15">
            <a:extLst>
              <a:ext uri="{FF2B5EF4-FFF2-40B4-BE49-F238E27FC236}">
                <a16:creationId xmlns:a16="http://schemas.microsoft.com/office/drawing/2014/main" id="{71680A1A-91D5-4EA1-2337-53E6267B4AF2}"/>
              </a:ext>
            </a:extLst>
          </p:cNvPr>
          <p:cNvGrpSpPr/>
          <p:nvPr/>
        </p:nvGrpSpPr>
        <p:grpSpPr>
          <a:xfrm>
            <a:off x="0" y="6488668"/>
            <a:ext cx="12192000" cy="369332"/>
            <a:chOff x="0" y="6488668"/>
            <a:chExt cx="12192000" cy="369332"/>
          </a:xfrm>
        </p:grpSpPr>
        <p:sp>
          <p:nvSpPr>
            <p:cNvPr id="17" name="正方形/長方形 16">
              <a:extLst>
                <a:ext uri="{FF2B5EF4-FFF2-40B4-BE49-F238E27FC236}">
                  <a16:creationId xmlns:a16="http://schemas.microsoft.com/office/drawing/2014/main" id="{F928D9D3-6C7E-730B-69D4-C212AFFCBABF}"/>
                </a:ext>
              </a:extLst>
            </p:cNvPr>
            <p:cNvSpPr/>
            <p:nvPr/>
          </p:nvSpPr>
          <p:spPr>
            <a:xfrm>
              <a:off x="0" y="6488668"/>
              <a:ext cx="12192000" cy="369332"/>
            </a:xfrm>
            <a:prstGeom prst="rect">
              <a:avLst/>
            </a:prstGeom>
            <a:solidFill>
              <a:srgbClr val="FFAC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8" name="図 17">
              <a:extLst>
                <a:ext uri="{FF2B5EF4-FFF2-40B4-BE49-F238E27FC236}">
                  <a16:creationId xmlns:a16="http://schemas.microsoft.com/office/drawing/2014/main" id="{9891D07F-FD83-B0C4-67CC-6207FE855B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5358" y="6560565"/>
              <a:ext cx="2628244" cy="297435"/>
            </a:xfrm>
            <a:prstGeom prst="rect">
              <a:avLst/>
            </a:prstGeom>
          </p:spPr>
        </p:pic>
      </p:grpSp>
    </p:spTree>
    <p:extLst>
      <p:ext uri="{BB962C8B-B14F-4D97-AF65-F5344CB8AC3E}">
        <p14:creationId xmlns:p14="http://schemas.microsoft.com/office/powerpoint/2010/main" val="3702741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455DCC-8E56-47E4-80F1-A0CD4FD89072}"/>
              </a:ext>
            </a:extLst>
          </p:cNvPr>
          <p:cNvSpPr>
            <a:spLocks noGrp="1"/>
          </p:cNvSpPr>
          <p:nvPr>
            <p:ph type="ctrTitle"/>
          </p:nvPr>
        </p:nvSpPr>
        <p:spPr>
          <a:xfrm>
            <a:off x="2759242" y="213957"/>
            <a:ext cx="8689046" cy="632817"/>
          </a:xfrm>
        </p:spPr>
        <p:txBody>
          <a:bodyPr>
            <a:noAutofit/>
          </a:bodyPr>
          <a:lstStyle/>
          <a:p>
            <a:pPr algn="l"/>
            <a:br>
              <a:rPr lang="ja-JP" altLang="en-US" sz="1800" b="0" i="0" u="none" strike="noStrike" baseline="0" dirty="0">
                <a:latin typeface="BIZ UDPゴシック" panose="020B0400000000000000" pitchFamily="50" charset="-128"/>
                <a:ea typeface="BIZ UDPゴシック" panose="020B0400000000000000" pitchFamily="50" charset="-128"/>
              </a:rPr>
            </a:br>
            <a:r>
              <a:rPr lang="ja-JP" altLang="en-US" sz="1800" b="0" i="0" u="none" strike="noStrike" baseline="0" dirty="0">
                <a:latin typeface="BIZ UDPゴシック" panose="020B0400000000000000" pitchFamily="50" charset="-128"/>
                <a:ea typeface="BIZ UDPゴシック" panose="020B0400000000000000" pitchFamily="50" charset="-128"/>
              </a:rPr>
              <a:t>①ワークスタイル変革について実施されていることを記入してください。</a:t>
            </a:r>
            <a:br>
              <a:rPr lang="en-US" altLang="ja-JP" sz="1800" b="0" i="0" u="none" strike="noStrike" baseline="0" dirty="0">
                <a:latin typeface="BIZ UDPゴシック" panose="020B0400000000000000" pitchFamily="50" charset="-128"/>
                <a:ea typeface="BIZ UDPゴシック" panose="020B0400000000000000" pitchFamily="50" charset="-128"/>
              </a:rPr>
            </a:br>
            <a:r>
              <a:rPr lang="ja-JP" altLang="en-US" sz="1800">
                <a:latin typeface="BIZ UDPゴシック" panose="020B0400000000000000" pitchFamily="50" charset="-128"/>
                <a:ea typeface="BIZ UDPゴシック" panose="020B0400000000000000" pitchFamily="50" charset="-128"/>
              </a:rPr>
              <a:t>　＊</a:t>
            </a:r>
            <a:r>
              <a:rPr lang="ja-JP" altLang="en-US" sz="1800" b="0" i="0" u="none" strike="noStrike" baseline="0">
                <a:latin typeface="BIZ UDPゴシック" panose="020B0400000000000000" pitchFamily="50" charset="-128"/>
                <a:ea typeface="BIZ UDPゴシック" panose="020B0400000000000000" pitchFamily="50" charset="-128"/>
              </a:rPr>
              <a:t>新しい</a:t>
            </a:r>
            <a:r>
              <a:rPr lang="ja-JP" altLang="en-US" sz="1800" b="0" i="0" u="none" strike="noStrike" baseline="0" dirty="0">
                <a:latin typeface="BIZ UDPゴシック" panose="020B0400000000000000" pitchFamily="50" charset="-128"/>
                <a:ea typeface="BIZ UDPゴシック" panose="020B0400000000000000" pitchFamily="50" charset="-128"/>
              </a:rPr>
              <a:t>働き方への取り組みとそれに合わせたオフィスに</a:t>
            </a:r>
            <a:r>
              <a:rPr lang="ja-JP" altLang="en-US" sz="1800" b="0" i="0" u="none" strike="noStrike" baseline="0">
                <a:latin typeface="BIZ UDPゴシック" panose="020B0400000000000000" pitchFamily="50" charset="-128"/>
                <a:ea typeface="BIZ UDPゴシック" panose="020B0400000000000000" pitchFamily="50" charset="-128"/>
              </a:rPr>
              <a:t>なっている等</a:t>
            </a:r>
            <a:endParaRPr kumimoji="1" lang="ja-JP" altLang="en-US" dirty="0">
              <a:latin typeface="BIZ UDPゴシック" panose="020B0400000000000000" pitchFamily="50" charset="-128"/>
              <a:ea typeface="BIZ UDPゴシック" panose="020B0400000000000000" pitchFamily="50" charset="-128"/>
            </a:endParaRPr>
          </a:p>
        </p:txBody>
      </p:sp>
      <p:sp>
        <p:nvSpPr>
          <p:cNvPr id="9" name="正方形/長方形 8">
            <a:extLst>
              <a:ext uri="{FF2B5EF4-FFF2-40B4-BE49-F238E27FC236}">
                <a16:creationId xmlns:a16="http://schemas.microsoft.com/office/drawing/2014/main" id="{A43D579D-1ACD-8E55-AF04-47A9AF320F02}"/>
              </a:ext>
            </a:extLst>
          </p:cNvPr>
          <p:cNvSpPr/>
          <p:nvPr/>
        </p:nvSpPr>
        <p:spPr>
          <a:xfrm>
            <a:off x="442762" y="901007"/>
            <a:ext cx="11306476" cy="53942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 name="字幕 2">
            <a:extLst>
              <a:ext uri="{FF2B5EF4-FFF2-40B4-BE49-F238E27FC236}">
                <a16:creationId xmlns:a16="http://schemas.microsoft.com/office/drawing/2014/main" id="{67640512-43C1-E336-C487-C32634AD970D}"/>
              </a:ext>
            </a:extLst>
          </p:cNvPr>
          <p:cNvSpPr txBox="1">
            <a:spLocks/>
          </p:cNvSpPr>
          <p:nvPr/>
        </p:nvSpPr>
        <p:spPr>
          <a:xfrm>
            <a:off x="211674" y="246741"/>
            <a:ext cx="2885094" cy="428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en-US" altLang="ja-JP" dirty="0">
                <a:solidFill>
                  <a:srgbClr val="FF0000"/>
                </a:solidFill>
                <a:latin typeface="BIZ UDPゴシック" panose="020B0400000000000000" pitchFamily="50" charset="-128"/>
                <a:ea typeface="BIZ UDPゴシック" panose="020B0400000000000000" pitchFamily="50" charset="-128"/>
              </a:rPr>
              <a:t>【</a:t>
            </a:r>
            <a:r>
              <a:rPr lang="ja-JP" altLang="en-US">
                <a:solidFill>
                  <a:srgbClr val="FF0000"/>
                </a:solidFill>
                <a:latin typeface="BIZ UDPゴシック" panose="020B0400000000000000" pitchFamily="50" charset="-128"/>
                <a:ea typeface="BIZ UDPゴシック" panose="020B0400000000000000" pitchFamily="50" charset="-128"/>
              </a:rPr>
              <a:t>記入必須項目</a:t>
            </a:r>
            <a:r>
              <a:rPr lang="en-US" altLang="ja-JP" dirty="0">
                <a:solidFill>
                  <a:srgbClr val="FF0000"/>
                </a:solidFill>
                <a:latin typeface="BIZ UDPゴシック" panose="020B0400000000000000" pitchFamily="50" charset="-128"/>
                <a:ea typeface="BIZ UDPゴシック" panose="020B0400000000000000" pitchFamily="50" charset="-128"/>
              </a:rPr>
              <a:t>】</a:t>
            </a:r>
            <a:endParaRPr lang="ja-JP" altLang="en-US" dirty="0">
              <a:solidFill>
                <a:srgbClr val="FF0000"/>
              </a:solidFill>
              <a:latin typeface="BIZ UDPゴシック" panose="020B0400000000000000" pitchFamily="50" charset="-128"/>
              <a:ea typeface="BIZ UDPゴシック" panose="020B0400000000000000" pitchFamily="50" charset="-128"/>
            </a:endParaRPr>
          </a:p>
        </p:txBody>
      </p:sp>
      <p:grpSp>
        <p:nvGrpSpPr>
          <p:cNvPr id="6" name="グループ化 5">
            <a:extLst>
              <a:ext uri="{FF2B5EF4-FFF2-40B4-BE49-F238E27FC236}">
                <a16:creationId xmlns:a16="http://schemas.microsoft.com/office/drawing/2014/main" id="{9CCA1493-487D-9CFF-3FF2-E4CCCBBB94CA}"/>
              </a:ext>
            </a:extLst>
          </p:cNvPr>
          <p:cNvGrpSpPr/>
          <p:nvPr/>
        </p:nvGrpSpPr>
        <p:grpSpPr>
          <a:xfrm>
            <a:off x="0" y="6488668"/>
            <a:ext cx="12192000" cy="369332"/>
            <a:chOff x="0" y="6488668"/>
            <a:chExt cx="12192000" cy="369332"/>
          </a:xfrm>
        </p:grpSpPr>
        <p:sp>
          <p:nvSpPr>
            <p:cNvPr id="11" name="正方形/長方形 10">
              <a:extLst>
                <a:ext uri="{FF2B5EF4-FFF2-40B4-BE49-F238E27FC236}">
                  <a16:creationId xmlns:a16="http://schemas.microsoft.com/office/drawing/2014/main" id="{2F2ADB99-7B41-0669-9C03-FB81D45E3422}"/>
                </a:ext>
              </a:extLst>
            </p:cNvPr>
            <p:cNvSpPr/>
            <p:nvPr/>
          </p:nvSpPr>
          <p:spPr>
            <a:xfrm>
              <a:off x="0" y="6488668"/>
              <a:ext cx="12192000" cy="369332"/>
            </a:xfrm>
            <a:prstGeom prst="rect">
              <a:avLst/>
            </a:prstGeom>
            <a:solidFill>
              <a:srgbClr val="FFAC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a:extLst>
                <a:ext uri="{FF2B5EF4-FFF2-40B4-BE49-F238E27FC236}">
                  <a16:creationId xmlns:a16="http://schemas.microsoft.com/office/drawing/2014/main" id="{D3C5321D-5CB8-B836-2A50-2116E9AE98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5358" y="6560565"/>
              <a:ext cx="2628244" cy="297435"/>
            </a:xfrm>
            <a:prstGeom prst="rect">
              <a:avLst/>
            </a:prstGeom>
          </p:spPr>
        </p:pic>
      </p:grpSp>
    </p:spTree>
    <p:extLst>
      <p:ext uri="{BB962C8B-B14F-4D97-AF65-F5344CB8AC3E}">
        <p14:creationId xmlns:p14="http://schemas.microsoft.com/office/powerpoint/2010/main" val="940092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B273D59-73DC-4A3B-ADAD-5E0D99FB10F2}"/>
              </a:ext>
            </a:extLst>
          </p:cNvPr>
          <p:cNvSpPr txBox="1"/>
          <p:nvPr/>
        </p:nvSpPr>
        <p:spPr>
          <a:xfrm>
            <a:off x="260082" y="214095"/>
            <a:ext cx="10580571" cy="369332"/>
          </a:xfrm>
          <a:prstGeom prst="rect">
            <a:avLst/>
          </a:prstGeom>
          <a:noFill/>
        </p:spPr>
        <p:txBody>
          <a:bodyPr wrap="square">
            <a:spAutoFit/>
          </a:bodyPr>
          <a:lstStyle/>
          <a:p>
            <a:r>
              <a:rPr lang="ja-JP" altLang="en-US" sz="1800" i="0" u="none" strike="noStrike" baseline="0" dirty="0">
                <a:solidFill>
                  <a:srgbClr val="FF0000"/>
                </a:solidFill>
                <a:latin typeface="BIZ UDPゴシック" panose="020B0400000000000000" pitchFamily="50" charset="-128"/>
                <a:ea typeface="BIZ UDPゴシック" panose="020B0400000000000000" pitchFamily="50" charset="-128"/>
              </a:rPr>
              <a:t>①について写真・図・グラフ等があれば貼り付けお願いします。	</a:t>
            </a:r>
          </a:p>
        </p:txBody>
      </p:sp>
      <p:sp>
        <p:nvSpPr>
          <p:cNvPr id="9" name="正方形/長方形 8">
            <a:extLst>
              <a:ext uri="{FF2B5EF4-FFF2-40B4-BE49-F238E27FC236}">
                <a16:creationId xmlns:a16="http://schemas.microsoft.com/office/drawing/2014/main" id="{3AFC756D-4A3D-9A6B-6195-98ED48D34C10}"/>
              </a:ext>
            </a:extLst>
          </p:cNvPr>
          <p:cNvSpPr/>
          <p:nvPr/>
        </p:nvSpPr>
        <p:spPr>
          <a:xfrm>
            <a:off x="367645" y="768096"/>
            <a:ext cx="5728355" cy="5451908"/>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kumimoji="1" lang="ja-JP" altLang="en-US">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計画前</a:t>
            </a:r>
            <a:endParaRPr kumimoji="1" lang="ja-JP" alt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10" name="正方形/長方形 9">
            <a:extLst>
              <a:ext uri="{FF2B5EF4-FFF2-40B4-BE49-F238E27FC236}">
                <a16:creationId xmlns:a16="http://schemas.microsoft.com/office/drawing/2014/main" id="{383D8728-36FF-3427-1F55-271EFE7BBAC6}"/>
              </a:ext>
            </a:extLst>
          </p:cNvPr>
          <p:cNvSpPr/>
          <p:nvPr/>
        </p:nvSpPr>
        <p:spPr>
          <a:xfrm>
            <a:off x="6096000" y="768094"/>
            <a:ext cx="5728355" cy="5451909"/>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lang="ja-JP" altLang="en-US">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計画後</a:t>
            </a:r>
            <a:endParaRPr kumimoji="1" lang="ja-JP" alt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grpSp>
        <p:nvGrpSpPr>
          <p:cNvPr id="8" name="グループ化 7">
            <a:extLst>
              <a:ext uri="{FF2B5EF4-FFF2-40B4-BE49-F238E27FC236}">
                <a16:creationId xmlns:a16="http://schemas.microsoft.com/office/drawing/2014/main" id="{7511DD96-142F-6038-8B0C-C29333924FE3}"/>
              </a:ext>
            </a:extLst>
          </p:cNvPr>
          <p:cNvGrpSpPr/>
          <p:nvPr/>
        </p:nvGrpSpPr>
        <p:grpSpPr>
          <a:xfrm>
            <a:off x="0" y="6488668"/>
            <a:ext cx="12192000" cy="369332"/>
            <a:chOff x="0" y="6488668"/>
            <a:chExt cx="12192000" cy="369332"/>
          </a:xfrm>
        </p:grpSpPr>
        <p:sp>
          <p:nvSpPr>
            <p:cNvPr id="11" name="正方形/長方形 10">
              <a:extLst>
                <a:ext uri="{FF2B5EF4-FFF2-40B4-BE49-F238E27FC236}">
                  <a16:creationId xmlns:a16="http://schemas.microsoft.com/office/drawing/2014/main" id="{78DAA9A0-528A-987F-8388-03FF1EBBACD9}"/>
                </a:ext>
              </a:extLst>
            </p:cNvPr>
            <p:cNvSpPr/>
            <p:nvPr/>
          </p:nvSpPr>
          <p:spPr>
            <a:xfrm>
              <a:off x="0" y="6488668"/>
              <a:ext cx="12192000" cy="369332"/>
            </a:xfrm>
            <a:prstGeom prst="rect">
              <a:avLst/>
            </a:prstGeom>
            <a:solidFill>
              <a:srgbClr val="FFAC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a:extLst>
                <a:ext uri="{FF2B5EF4-FFF2-40B4-BE49-F238E27FC236}">
                  <a16:creationId xmlns:a16="http://schemas.microsoft.com/office/drawing/2014/main" id="{F0831A15-518F-B5CC-1DB2-10098E720C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5358" y="6560565"/>
              <a:ext cx="2628244" cy="297435"/>
            </a:xfrm>
            <a:prstGeom prst="rect">
              <a:avLst/>
            </a:prstGeom>
          </p:spPr>
        </p:pic>
      </p:grpSp>
    </p:spTree>
    <p:extLst>
      <p:ext uri="{BB962C8B-B14F-4D97-AF65-F5344CB8AC3E}">
        <p14:creationId xmlns:p14="http://schemas.microsoft.com/office/powerpoint/2010/main" val="3457869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455DCC-8E56-47E4-80F1-A0CD4FD89072}"/>
              </a:ext>
            </a:extLst>
          </p:cNvPr>
          <p:cNvSpPr>
            <a:spLocks noGrp="1"/>
          </p:cNvSpPr>
          <p:nvPr>
            <p:ph type="ctrTitle"/>
          </p:nvPr>
        </p:nvSpPr>
        <p:spPr>
          <a:xfrm>
            <a:off x="2761174" y="211758"/>
            <a:ext cx="8988064" cy="632817"/>
          </a:xfrm>
        </p:spPr>
        <p:txBody>
          <a:bodyPr>
            <a:noAutofit/>
          </a:bodyPr>
          <a:lstStyle/>
          <a:p>
            <a:pPr algn="l"/>
            <a:r>
              <a:rPr lang="ja-JP" altLang="en-US" sz="1800" b="0" i="0" u="none" strike="noStrike" baseline="0">
                <a:latin typeface="BIZ UDPゴシック" panose="020B0400000000000000" pitchFamily="50" charset="-128"/>
                <a:ea typeface="BIZ UDPゴシック" panose="020B0400000000000000" pitchFamily="50" charset="-128"/>
              </a:rPr>
              <a:t>②</a:t>
            </a:r>
            <a:r>
              <a:rPr lang="en-US" altLang="ja-JP" sz="1800" b="0" i="0" u="none" strike="noStrike" baseline="0" dirty="0">
                <a:latin typeface="BIZ UDPゴシック" panose="020B0400000000000000" pitchFamily="50" charset="-128"/>
                <a:ea typeface="BIZ UDPゴシック" panose="020B0400000000000000" pitchFamily="50" charset="-128"/>
              </a:rPr>
              <a:t> </a:t>
            </a:r>
            <a:r>
              <a:rPr lang="ja-JP" altLang="en-US" sz="1800" b="0" i="0" u="none" strike="noStrike" baseline="0">
                <a:latin typeface="BIZ UDPゴシック" panose="020B0400000000000000" pitchFamily="50" charset="-128"/>
                <a:ea typeface="BIZ UDPゴシック" panose="020B0400000000000000" pitchFamily="50" charset="-128"/>
              </a:rPr>
              <a:t>経営指標</a:t>
            </a:r>
            <a:r>
              <a:rPr lang="ja-JP" altLang="en-US" sz="1800">
                <a:latin typeface="BIZ UDPゴシック" panose="020B0400000000000000" pitchFamily="50" charset="-128"/>
                <a:ea typeface="BIZ UDPゴシック" panose="020B0400000000000000" pitchFamily="50" charset="-128"/>
              </a:rPr>
              <a:t>：</a:t>
            </a:r>
            <a:r>
              <a:rPr lang="ja-JP" altLang="en-US" sz="1800" b="0" i="0" u="none" strike="noStrike" baseline="0">
                <a:latin typeface="BIZ UDPゴシック" panose="020B0400000000000000" pitchFamily="50" charset="-128"/>
                <a:ea typeface="BIZ UDPゴシック" panose="020B0400000000000000" pitchFamily="50" charset="-128"/>
              </a:rPr>
              <a:t>オフィス</a:t>
            </a:r>
            <a:r>
              <a:rPr lang="ja-JP" altLang="en-US" sz="1800" b="0" i="0" u="none" strike="noStrike" baseline="0" dirty="0">
                <a:latin typeface="BIZ UDPゴシック" panose="020B0400000000000000" pitchFamily="50" charset="-128"/>
                <a:ea typeface="BIZ UDPゴシック" panose="020B0400000000000000" pitchFamily="50" charset="-128"/>
              </a:rPr>
              <a:t>変更により伸長していることを記入</a:t>
            </a:r>
            <a:r>
              <a:rPr lang="ja-JP" altLang="en-US" sz="1800" dirty="0">
                <a:latin typeface="BIZ UDPゴシック" panose="020B0400000000000000" pitchFamily="50" charset="-128"/>
                <a:ea typeface="BIZ UDPゴシック" panose="020B0400000000000000" pitchFamily="50" charset="-128"/>
              </a:rPr>
              <a:t>して</a:t>
            </a:r>
            <a:r>
              <a:rPr lang="ja-JP" altLang="en-US" sz="1800">
                <a:latin typeface="BIZ UDPゴシック" panose="020B0400000000000000" pitchFamily="50" charset="-128"/>
                <a:ea typeface="BIZ UDPゴシック" panose="020B0400000000000000" pitchFamily="50" charset="-128"/>
              </a:rPr>
              <a:t>ください</a:t>
            </a:r>
            <a:r>
              <a:rPr lang="ja-JP" altLang="en-US" sz="1800" b="0" i="0" u="none" strike="noStrike" baseline="0">
                <a:latin typeface="BIZ UDPゴシック" panose="020B0400000000000000" pitchFamily="50" charset="-128"/>
                <a:ea typeface="BIZ UDPゴシック" panose="020B0400000000000000" pitchFamily="50" charset="-128"/>
              </a:rPr>
              <a:t>。</a:t>
            </a:r>
            <a:br>
              <a:rPr lang="en-US" altLang="ja-JP" sz="1800" b="0" i="0" u="none" strike="noStrike" baseline="0" dirty="0">
                <a:latin typeface="BIZ UDPゴシック" panose="020B0400000000000000" pitchFamily="50" charset="-128"/>
                <a:ea typeface="BIZ UDPゴシック" panose="020B0400000000000000" pitchFamily="50" charset="-128"/>
              </a:rPr>
            </a:br>
            <a:r>
              <a:rPr lang="en-US" altLang="ja-JP" sz="1800" b="0" i="0" u="none" strike="noStrike" baseline="0" dirty="0">
                <a:latin typeface="BIZ UDPゴシック" panose="020B0400000000000000" pitchFamily="50" charset="-128"/>
                <a:ea typeface="BIZ UDPゴシック" panose="020B0400000000000000" pitchFamily="50" charset="-128"/>
              </a:rPr>
              <a:t>   </a:t>
            </a:r>
            <a:r>
              <a:rPr lang="ja-JP" altLang="en-US" sz="1800" b="0" i="0" u="none" strike="noStrike" baseline="0">
                <a:latin typeface="BIZ UDPゴシック" panose="020B0400000000000000" pitchFamily="50" charset="-128"/>
                <a:ea typeface="BIZ UDPゴシック" panose="020B0400000000000000" pitchFamily="50" charset="-128"/>
              </a:rPr>
              <a:t>＊会議</a:t>
            </a:r>
            <a:r>
              <a:rPr lang="ja-JP" altLang="en-US" sz="1800" b="0" i="0" u="none" strike="noStrike" baseline="0" dirty="0">
                <a:latin typeface="BIZ UDPゴシック" panose="020B0400000000000000" pitchFamily="50" charset="-128"/>
                <a:ea typeface="BIZ UDPゴシック" panose="020B0400000000000000" pitchFamily="50" charset="-128"/>
              </a:rPr>
              <a:t>時間削減、残業時間</a:t>
            </a:r>
            <a:r>
              <a:rPr lang="ja-JP" altLang="en-US" sz="1800" b="0" i="0" u="none" strike="noStrike" baseline="0">
                <a:latin typeface="BIZ UDPゴシック" panose="020B0400000000000000" pitchFamily="50" charset="-128"/>
                <a:ea typeface="BIZ UDPゴシック" panose="020B0400000000000000" pitchFamily="50" charset="-128"/>
              </a:rPr>
              <a:t>削減等</a:t>
            </a:r>
            <a:endParaRPr kumimoji="1" lang="ja-JP" altLang="en-US" dirty="0">
              <a:latin typeface="BIZ UDPゴシック" panose="020B0400000000000000" pitchFamily="50" charset="-128"/>
              <a:ea typeface="BIZ UDPゴシック" panose="020B0400000000000000" pitchFamily="50" charset="-128"/>
            </a:endParaRPr>
          </a:p>
        </p:txBody>
      </p:sp>
      <p:sp>
        <p:nvSpPr>
          <p:cNvPr id="9" name="正方形/長方形 8">
            <a:extLst>
              <a:ext uri="{FF2B5EF4-FFF2-40B4-BE49-F238E27FC236}">
                <a16:creationId xmlns:a16="http://schemas.microsoft.com/office/drawing/2014/main" id="{B72B26C0-5AA9-4BA0-8527-B4BE07CA1621}"/>
              </a:ext>
            </a:extLst>
          </p:cNvPr>
          <p:cNvSpPr/>
          <p:nvPr/>
        </p:nvSpPr>
        <p:spPr>
          <a:xfrm>
            <a:off x="442762" y="912180"/>
            <a:ext cx="11306476" cy="53831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3" name="字幕 2">
            <a:extLst>
              <a:ext uri="{FF2B5EF4-FFF2-40B4-BE49-F238E27FC236}">
                <a16:creationId xmlns:a16="http://schemas.microsoft.com/office/drawing/2014/main" id="{3772624F-8FF3-BFAA-FE70-086AC49741A8}"/>
              </a:ext>
            </a:extLst>
          </p:cNvPr>
          <p:cNvSpPr txBox="1">
            <a:spLocks/>
          </p:cNvSpPr>
          <p:nvPr/>
        </p:nvSpPr>
        <p:spPr>
          <a:xfrm>
            <a:off x="211674" y="246741"/>
            <a:ext cx="2885094" cy="428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en-US" altLang="ja-JP" dirty="0">
                <a:solidFill>
                  <a:srgbClr val="FF0000"/>
                </a:solidFill>
                <a:latin typeface="BIZ UDPゴシック" panose="020B0400000000000000" pitchFamily="50" charset="-128"/>
                <a:ea typeface="BIZ UDPゴシック" panose="020B0400000000000000" pitchFamily="50" charset="-128"/>
              </a:rPr>
              <a:t>【</a:t>
            </a:r>
            <a:r>
              <a:rPr lang="ja-JP" altLang="en-US">
                <a:solidFill>
                  <a:srgbClr val="FF0000"/>
                </a:solidFill>
                <a:latin typeface="BIZ UDPゴシック" panose="020B0400000000000000" pitchFamily="50" charset="-128"/>
                <a:ea typeface="BIZ UDPゴシック" panose="020B0400000000000000" pitchFamily="50" charset="-128"/>
              </a:rPr>
              <a:t>記入必須項目</a:t>
            </a:r>
            <a:r>
              <a:rPr lang="en-US" altLang="ja-JP" dirty="0">
                <a:solidFill>
                  <a:srgbClr val="FF0000"/>
                </a:solidFill>
                <a:latin typeface="BIZ UDPゴシック" panose="020B0400000000000000" pitchFamily="50" charset="-128"/>
                <a:ea typeface="BIZ UDPゴシック" panose="020B0400000000000000" pitchFamily="50" charset="-128"/>
              </a:rPr>
              <a:t>】</a:t>
            </a:r>
            <a:endParaRPr lang="ja-JP" altLang="en-US" dirty="0">
              <a:solidFill>
                <a:srgbClr val="FF0000"/>
              </a:solidFill>
              <a:latin typeface="BIZ UDPゴシック" panose="020B0400000000000000" pitchFamily="50" charset="-128"/>
              <a:ea typeface="BIZ UDPゴシック" panose="020B0400000000000000" pitchFamily="50" charset="-128"/>
            </a:endParaRPr>
          </a:p>
        </p:txBody>
      </p:sp>
      <p:grpSp>
        <p:nvGrpSpPr>
          <p:cNvPr id="6" name="グループ化 5">
            <a:extLst>
              <a:ext uri="{FF2B5EF4-FFF2-40B4-BE49-F238E27FC236}">
                <a16:creationId xmlns:a16="http://schemas.microsoft.com/office/drawing/2014/main" id="{0F850B80-3212-B5B4-5541-5CB5FBDDF7A5}"/>
              </a:ext>
            </a:extLst>
          </p:cNvPr>
          <p:cNvGrpSpPr/>
          <p:nvPr/>
        </p:nvGrpSpPr>
        <p:grpSpPr>
          <a:xfrm>
            <a:off x="0" y="6488668"/>
            <a:ext cx="12192000" cy="369332"/>
            <a:chOff x="0" y="6488668"/>
            <a:chExt cx="12192000" cy="369332"/>
          </a:xfrm>
        </p:grpSpPr>
        <p:sp>
          <p:nvSpPr>
            <p:cNvPr id="10" name="正方形/長方形 9">
              <a:extLst>
                <a:ext uri="{FF2B5EF4-FFF2-40B4-BE49-F238E27FC236}">
                  <a16:creationId xmlns:a16="http://schemas.microsoft.com/office/drawing/2014/main" id="{252097F7-EE38-0FBC-34AB-40B4B64ACAA8}"/>
                </a:ext>
              </a:extLst>
            </p:cNvPr>
            <p:cNvSpPr/>
            <p:nvPr/>
          </p:nvSpPr>
          <p:spPr>
            <a:xfrm>
              <a:off x="0" y="6488668"/>
              <a:ext cx="12192000" cy="369332"/>
            </a:xfrm>
            <a:prstGeom prst="rect">
              <a:avLst/>
            </a:prstGeom>
            <a:solidFill>
              <a:srgbClr val="FFAC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図 10">
              <a:extLst>
                <a:ext uri="{FF2B5EF4-FFF2-40B4-BE49-F238E27FC236}">
                  <a16:creationId xmlns:a16="http://schemas.microsoft.com/office/drawing/2014/main" id="{0DCC0A0C-F4DA-4D19-89B5-AA8B2393AD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5358" y="6560565"/>
              <a:ext cx="2628244" cy="297435"/>
            </a:xfrm>
            <a:prstGeom prst="rect">
              <a:avLst/>
            </a:prstGeom>
          </p:spPr>
        </p:pic>
      </p:grpSp>
    </p:spTree>
    <p:extLst>
      <p:ext uri="{BB962C8B-B14F-4D97-AF65-F5344CB8AC3E}">
        <p14:creationId xmlns:p14="http://schemas.microsoft.com/office/powerpoint/2010/main" val="356383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B557DA18-F5D9-9C58-3BD2-388E3F21598D}"/>
              </a:ext>
            </a:extLst>
          </p:cNvPr>
          <p:cNvSpPr/>
          <p:nvPr/>
        </p:nvSpPr>
        <p:spPr>
          <a:xfrm>
            <a:off x="367645" y="768096"/>
            <a:ext cx="5728355" cy="5451908"/>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kumimoji="1" lang="ja-JP" altLang="en-US">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計画前</a:t>
            </a:r>
            <a:endParaRPr kumimoji="1" lang="ja-JP" alt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10" name="正方形/長方形 9">
            <a:extLst>
              <a:ext uri="{FF2B5EF4-FFF2-40B4-BE49-F238E27FC236}">
                <a16:creationId xmlns:a16="http://schemas.microsoft.com/office/drawing/2014/main" id="{21E77D28-086F-6DDC-2E7F-8A299FF259FE}"/>
              </a:ext>
            </a:extLst>
          </p:cNvPr>
          <p:cNvSpPr/>
          <p:nvPr/>
        </p:nvSpPr>
        <p:spPr>
          <a:xfrm>
            <a:off x="6096000" y="768094"/>
            <a:ext cx="5728355" cy="5451909"/>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lang="ja-JP" altLang="en-US">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計画後</a:t>
            </a:r>
            <a:endParaRPr kumimoji="1" lang="ja-JP" alt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11" name="テキスト ボックス 10">
            <a:extLst>
              <a:ext uri="{FF2B5EF4-FFF2-40B4-BE49-F238E27FC236}">
                <a16:creationId xmlns:a16="http://schemas.microsoft.com/office/drawing/2014/main" id="{4CDC0D59-C547-B6CE-9114-BB841F17F14F}"/>
              </a:ext>
            </a:extLst>
          </p:cNvPr>
          <p:cNvSpPr txBox="1"/>
          <p:nvPr/>
        </p:nvSpPr>
        <p:spPr>
          <a:xfrm>
            <a:off x="260082" y="214095"/>
            <a:ext cx="10580571" cy="369332"/>
          </a:xfrm>
          <a:prstGeom prst="rect">
            <a:avLst/>
          </a:prstGeom>
          <a:noFill/>
        </p:spPr>
        <p:txBody>
          <a:bodyPr wrap="square">
            <a:spAutoFit/>
          </a:bodyPr>
          <a:lstStyle/>
          <a:p>
            <a:r>
              <a:rPr lang="en-US" altLang="ja-JP" sz="1800" i="0" u="none" strike="noStrike" baseline="0" dirty="0">
                <a:solidFill>
                  <a:srgbClr val="FF0000"/>
                </a:solidFill>
                <a:latin typeface="BIZ UDPゴシック" panose="020B0400000000000000" pitchFamily="50" charset="-128"/>
                <a:ea typeface="BIZ UDPゴシック" panose="020B0400000000000000" pitchFamily="50" charset="-128"/>
              </a:rPr>
              <a:t>②</a:t>
            </a:r>
            <a:r>
              <a:rPr lang="ja-JP" altLang="en-US" sz="1800" i="0" u="none" strike="noStrike" baseline="0">
                <a:solidFill>
                  <a:srgbClr val="FF0000"/>
                </a:solidFill>
                <a:latin typeface="BIZ UDPゴシック" panose="020B0400000000000000" pitchFamily="50" charset="-128"/>
                <a:ea typeface="BIZ UDPゴシック" panose="020B0400000000000000" pitchFamily="50" charset="-128"/>
              </a:rPr>
              <a:t>に</a:t>
            </a:r>
            <a:r>
              <a:rPr lang="ja-JP" altLang="en-US" sz="1800" i="0" u="none" strike="noStrike" baseline="0" dirty="0">
                <a:solidFill>
                  <a:srgbClr val="FF0000"/>
                </a:solidFill>
                <a:latin typeface="BIZ UDPゴシック" panose="020B0400000000000000" pitchFamily="50" charset="-128"/>
                <a:ea typeface="BIZ UDPゴシック" panose="020B0400000000000000" pitchFamily="50" charset="-128"/>
              </a:rPr>
              <a:t>ついて写真・図・グラフ等があれば貼り付けお願いします。	</a:t>
            </a:r>
          </a:p>
        </p:txBody>
      </p:sp>
      <p:grpSp>
        <p:nvGrpSpPr>
          <p:cNvPr id="7" name="グループ化 6">
            <a:extLst>
              <a:ext uri="{FF2B5EF4-FFF2-40B4-BE49-F238E27FC236}">
                <a16:creationId xmlns:a16="http://schemas.microsoft.com/office/drawing/2014/main" id="{9EF79841-B8BB-2F95-7471-4F403F2F9927}"/>
              </a:ext>
            </a:extLst>
          </p:cNvPr>
          <p:cNvGrpSpPr/>
          <p:nvPr/>
        </p:nvGrpSpPr>
        <p:grpSpPr>
          <a:xfrm>
            <a:off x="0" y="6488668"/>
            <a:ext cx="12192000" cy="369332"/>
            <a:chOff x="0" y="6488668"/>
            <a:chExt cx="12192000" cy="369332"/>
          </a:xfrm>
        </p:grpSpPr>
        <p:sp>
          <p:nvSpPr>
            <p:cNvPr id="8" name="正方形/長方形 7">
              <a:extLst>
                <a:ext uri="{FF2B5EF4-FFF2-40B4-BE49-F238E27FC236}">
                  <a16:creationId xmlns:a16="http://schemas.microsoft.com/office/drawing/2014/main" id="{E087BAA3-49BD-5D96-7DCE-6F1F7241E9F3}"/>
                </a:ext>
              </a:extLst>
            </p:cNvPr>
            <p:cNvSpPr/>
            <p:nvPr/>
          </p:nvSpPr>
          <p:spPr>
            <a:xfrm>
              <a:off x="0" y="6488668"/>
              <a:ext cx="12192000" cy="369332"/>
            </a:xfrm>
            <a:prstGeom prst="rect">
              <a:avLst/>
            </a:prstGeom>
            <a:solidFill>
              <a:srgbClr val="FFAC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a:extLst>
                <a:ext uri="{FF2B5EF4-FFF2-40B4-BE49-F238E27FC236}">
                  <a16:creationId xmlns:a16="http://schemas.microsoft.com/office/drawing/2014/main" id="{D75299BF-0A19-6A3A-FE3F-F3812FD68E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5358" y="6560565"/>
              <a:ext cx="2628244" cy="297435"/>
            </a:xfrm>
            <a:prstGeom prst="rect">
              <a:avLst/>
            </a:prstGeom>
          </p:spPr>
        </p:pic>
      </p:grpSp>
    </p:spTree>
    <p:extLst>
      <p:ext uri="{BB962C8B-B14F-4D97-AF65-F5344CB8AC3E}">
        <p14:creationId xmlns:p14="http://schemas.microsoft.com/office/powerpoint/2010/main" val="561262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EDE70E5E-72AB-D800-4CE1-0227A03D0B6C}"/>
              </a:ext>
            </a:extLst>
          </p:cNvPr>
          <p:cNvSpPr/>
          <p:nvPr/>
        </p:nvSpPr>
        <p:spPr>
          <a:xfrm>
            <a:off x="442762" y="783532"/>
            <a:ext cx="11306476" cy="5511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 name="タイトル 1">
            <a:extLst>
              <a:ext uri="{FF2B5EF4-FFF2-40B4-BE49-F238E27FC236}">
                <a16:creationId xmlns:a16="http://schemas.microsoft.com/office/drawing/2014/main" id="{3E3EDE07-DD88-ACE8-2BF5-420EBC09BCE2}"/>
              </a:ext>
            </a:extLst>
          </p:cNvPr>
          <p:cNvSpPr txBox="1">
            <a:spLocks/>
          </p:cNvSpPr>
          <p:nvPr/>
        </p:nvSpPr>
        <p:spPr>
          <a:xfrm>
            <a:off x="2761174" y="193049"/>
            <a:ext cx="8988064" cy="42832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800">
                <a:latin typeface="BIZ UDPゴシック" panose="020B0400000000000000" pitchFamily="50" charset="-128"/>
                <a:ea typeface="BIZ UDPゴシック" panose="020B0400000000000000" pitchFamily="50" charset="-128"/>
              </a:rPr>
              <a:t>③</a:t>
            </a:r>
            <a:r>
              <a:rPr lang="en-US" altLang="ja-JP" sz="1800" dirty="0">
                <a:latin typeface="BIZ UDPゴシック" panose="020B0400000000000000" pitchFamily="50" charset="-128"/>
                <a:ea typeface="BIZ UDPゴシック" panose="020B0400000000000000" pitchFamily="50" charset="-128"/>
              </a:rPr>
              <a:t> </a:t>
            </a:r>
            <a:r>
              <a:rPr lang="ja-JP" altLang="en-US" sz="1800">
                <a:latin typeface="BIZ UDPゴシック" panose="020B0400000000000000" pitchFamily="50" charset="-128"/>
                <a:ea typeface="BIZ UDPゴシック" panose="020B0400000000000000" pitchFamily="50" charset="-128"/>
              </a:rPr>
              <a:t>運用改善：オフィスを使用している上で改善されているところを記入してください。</a:t>
            </a:r>
            <a:endParaRPr lang="ja-JP" altLang="en-US" dirty="0">
              <a:latin typeface="BIZ UDPゴシック" panose="020B0400000000000000" pitchFamily="50" charset="-128"/>
              <a:ea typeface="BIZ UDPゴシック" panose="020B0400000000000000" pitchFamily="50" charset="-128"/>
            </a:endParaRPr>
          </a:p>
        </p:txBody>
      </p:sp>
      <p:sp>
        <p:nvSpPr>
          <p:cNvPr id="11" name="字幕 2">
            <a:extLst>
              <a:ext uri="{FF2B5EF4-FFF2-40B4-BE49-F238E27FC236}">
                <a16:creationId xmlns:a16="http://schemas.microsoft.com/office/drawing/2014/main" id="{2C7CFB39-4D88-A8B8-497A-86CDE7820FAE}"/>
              </a:ext>
            </a:extLst>
          </p:cNvPr>
          <p:cNvSpPr txBox="1">
            <a:spLocks/>
          </p:cNvSpPr>
          <p:nvPr/>
        </p:nvSpPr>
        <p:spPr>
          <a:xfrm>
            <a:off x="211674" y="246741"/>
            <a:ext cx="2885094" cy="428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en-US" altLang="ja-JP" dirty="0">
                <a:solidFill>
                  <a:srgbClr val="FF0000"/>
                </a:solidFill>
                <a:latin typeface="BIZ UDPゴシック" panose="020B0400000000000000" pitchFamily="50" charset="-128"/>
                <a:ea typeface="BIZ UDPゴシック" panose="020B0400000000000000" pitchFamily="50" charset="-128"/>
              </a:rPr>
              <a:t>【</a:t>
            </a:r>
            <a:r>
              <a:rPr lang="ja-JP" altLang="en-US">
                <a:solidFill>
                  <a:srgbClr val="FF0000"/>
                </a:solidFill>
                <a:latin typeface="BIZ UDPゴシック" panose="020B0400000000000000" pitchFamily="50" charset="-128"/>
                <a:ea typeface="BIZ UDPゴシック" panose="020B0400000000000000" pitchFamily="50" charset="-128"/>
              </a:rPr>
              <a:t>記入必須項目</a:t>
            </a:r>
            <a:r>
              <a:rPr lang="en-US" altLang="ja-JP" dirty="0">
                <a:solidFill>
                  <a:srgbClr val="FF0000"/>
                </a:solidFill>
                <a:latin typeface="BIZ UDPゴシック" panose="020B0400000000000000" pitchFamily="50" charset="-128"/>
                <a:ea typeface="BIZ UDPゴシック" panose="020B0400000000000000" pitchFamily="50" charset="-128"/>
              </a:rPr>
              <a:t>】</a:t>
            </a:r>
            <a:endParaRPr lang="ja-JP" altLang="en-US" dirty="0">
              <a:solidFill>
                <a:srgbClr val="FF0000"/>
              </a:solidFill>
              <a:latin typeface="BIZ UDPゴシック" panose="020B0400000000000000" pitchFamily="50" charset="-128"/>
              <a:ea typeface="BIZ UDPゴシック" panose="020B0400000000000000" pitchFamily="50" charset="-128"/>
            </a:endParaRPr>
          </a:p>
        </p:txBody>
      </p:sp>
      <p:grpSp>
        <p:nvGrpSpPr>
          <p:cNvPr id="5" name="グループ化 4">
            <a:extLst>
              <a:ext uri="{FF2B5EF4-FFF2-40B4-BE49-F238E27FC236}">
                <a16:creationId xmlns:a16="http://schemas.microsoft.com/office/drawing/2014/main" id="{A31A3825-107E-E83C-F885-AB7722CD5F08}"/>
              </a:ext>
            </a:extLst>
          </p:cNvPr>
          <p:cNvGrpSpPr/>
          <p:nvPr/>
        </p:nvGrpSpPr>
        <p:grpSpPr>
          <a:xfrm>
            <a:off x="0" y="6488668"/>
            <a:ext cx="12192000" cy="369332"/>
            <a:chOff x="0" y="6488668"/>
            <a:chExt cx="12192000" cy="369332"/>
          </a:xfrm>
        </p:grpSpPr>
        <p:sp>
          <p:nvSpPr>
            <p:cNvPr id="6" name="正方形/長方形 5">
              <a:extLst>
                <a:ext uri="{FF2B5EF4-FFF2-40B4-BE49-F238E27FC236}">
                  <a16:creationId xmlns:a16="http://schemas.microsoft.com/office/drawing/2014/main" id="{846A69B9-8851-C44C-0C1A-D90B1E554BA9}"/>
                </a:ext>
              </a:extLst>
            </p:cNvPr>
            <p:cNvSpPr/>
            <p:nvPr/>
          </p:nvSpPr>
          <p:spPr>
            <a:xfrm>
              <a:off x="0" y="6488668"/>
              <a:ext cx="12192000" cy="369332"/>
            </a:xfrm>
            <a:prstGeom prst="rect">
              <a:avLst/>
            </a:prstGeom>
            <a:solidFill>
              <a:srgbClr val="FFAC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a:extLst>
                <a:ext uri="{FF2B5EF4-FFF2-40B4-BE49-F238E27FC236}">
                  <a16:creationId xmlns:a16="http://schemas.microsoft.com/office/drawing/2014/main" id="{38E84EF4-A407-62D6-AC5E-04D9053CC6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5358" y="6560565"/>
              <a:ext cx="2628244" cy="297435"/>
            </a:xfrm>
            <a:prstGeom prst="rect">
              <a:avLst/>
            </a:prstGeom>
          </p:spPr>
        </p:pic>
      </p:grpSp>
    </p:spTree>
    <p:extLst>
      <p:ext uri="{BB962C8B-B14F-4D97-AF65-F5344CB8AC3E}">
        <p14:creationId xmlns:p14="http://schemas.microsoft.com/office/powerpoint/2010/main" val="2618211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181FBF4A-DB33-140C-D04B-A82225C5C000}"/>
              </a:ext>
            </a:extLst>
          </p:cNvPr>
          <p:cNvSpPr/>
          <p:nvPr/>
        </p:nvSpPr>
        <p:spPr>
          <a:xfrm>
            <a:off x="367645" y="768096"/>
            <a:ext cx="5728355" cy="5451908"/>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kumimoji="1" lang="ja-JP" altLang="en-US">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計画前</a:t>
            </a:r>
            <a:endParaRPr kumimoji="1" lang="ja-JP" alt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10" name="正方形/長方形 9">
            <a:extLst>
              <a:ext uri="{FF2B5EF4-FFF2-40B4-BE49-F238E27FC236}">
                <a16:creationId xmlns:a16="http://schemas.microsoft.com/office/drawing/2014/main" id="{434A1CBB-E691-D12B-6EA2-06CFE63923F2}"/>
              </a:ext>
            </a:extLst>
          </p:cNvPr>
          <p:cNvSpPr/>
          <p:nvPr/>
        </p:nvSpPr>
        <p:spPr>
          <a:xfrm>
            <a:off x="6096000" y="768094"/>
            <a:ext cx="5728355" cy="5451909"/>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lang="ja-JP" altLang="en-US">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計画後</a:t>
            </a:r>
            <a:endParaRPr kumimoji="1" lang="ja-JP" alt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11" name="テキスト ボックス 10">
            <a:extLst>
              <a:ext uri="{FF2B5EF4-FFF2-40B4-BE49-F238E27FC236}">
                <a16:creationId xmlns:a16="http://schemas.microsoft.com/office/drawing/2014/main" id="{C0D27CBE-BE5D-5896-FA14-31BD688A7C69}"/>
              </a:ext>
            </a:extLst>
          </p:cNvPr>
          <p:cNvSpPr txBox="1"/>
          <p:nvPr/>
        </p:nvSpPr>
        <p:spPr>
          <a:xfrm>
            <a:off x="260082" y="214095"/>
            <a:ext cx="10580571" cy="369332"/>
          </a:xfrm>
          <a:prstGeom prst="rect">
            <a:avLst/>
          </a:prstGeom>
          <a:noFill/>
        </p:spPr>
        <p:txBody>
          <a:bodyPr wrap="square">
            <a:spAutoFit/>
          </a:bodyPr>
          <a:lstStyle/>
          <a:p>
            <a:r>
              <a:rPr lang="en-US" altLang="ja-JP" sz="1800" i="0" u="none" strike="noStrike" baseline="0" dirty="0">
                <a:solidFill>
                  <a:srgbClr val="FF0000"/>
                </a:solidFill>
                <a:latin typeface="BIZ UDPゴシック" panose="020B0400000000000000" pitchFamily="50" charset="-128"/>
                <a:ea typeface="BIZ UDPゴシック" panose="020B0400000000000000" pitchFamily="50" charset="-128"/>
              </a:rPr>
              <a:t>③</a:t>
            </a:r>
            <a:r>
              <a:rPr lang="ja-JP" altLang="en-US" sz="1800" i="0" u="none" strike="noStrike" baseline="0">
                <a:solidFill>
                  <a:srgbClr val="FF0000"/>
                </a:solidFill>
                <a:latin typeface="BIZ UDPゴシック" panose="020B0400000000000000" pitchFamily="50" charset="-128"/>
                <a:ea typeface="BIZ UDPゴシック" panose="020B0400000000000000" pitchFamily="50" charset="-128"/>
              </a:rPr>
              <a:t>に</a:t>
            </a:r>
            <a:r>
              <a:rPr lang="ja-JP" altLang="en-US" sz="1800" i="0" u="none" strike="noStrike" baseline="0" dirty="0">
                <a:solidFill>
                  <a:srgbClr val="FF0000"/>
                </a:solidFill>
                <a:latin typeface="BIZ UDPゴシック" panose="020B0400000000000000" pitchFamily="50" charset="-128"/>
                <a:ea typeface="BIZ UDPゴシック" panose="020B0400000000000000" pitchFamily="50" charset="-128"/>
              </a:rPr>
              <a:t>ついて写真・図・グラフ等があれば貼り付けお願いします。	</a:t>
            </a:r>
          </a:p>
        </p:txBody>
      </p:sp>
      <p:grpSp>
        <p:nvGrpSpPr>
          <p:cNvPr id="7" name="グループ化 6">
            <a:extLst>
              <a:ext uri="{FF2B5EF4-FFF2-40B4-BE49-F238E27FC236}">
                <a16:creationId xmlns:a16="http://schemas.microsoft.com/office/drawing/2014/main" id="{8CD141FD-A92D-2164-0CFC-D03CC7603E4E}"/>
              </a:ext>
            </a:extLst>
          </p:cNvPr>
          <p:cNvGrpSpPr/>
          <p:nvPr/>
        </p:nvGrpSpPr>
        <p:grpSpPr>
          <a:xfrm>
            <a:off x="0" y="6488668"/>
            <a:ext cx="12192000" cy="369332"/>
            <a:chOff x="0" y="6488668"/>
            <a:chExt cx="12192000" cy="369332"/>
          </a:xfrm>
        </p:grpSpPr>
        <p:sp>
          <p:nvSpPr>
            <p:cNvPr id="8" name="正方形/長方形 7">
              <a:extLst>
                <a:ext uri="{FF2B5EF4-FFF2-40B4-BE49-F238E27FC236}">
                  <a16:creationId xmlns:a16="http://schemas.microsoft.com/office/drawing/2014/main" id="{F1C1ABC0-CC0D-1665-2A08-28FC87B84D51}"/>
                </a:ext>
              </a:extLst>
            </p:cNvPr>
            <p:cNvSpPr/>
            <p:nvPr/>
          </p:nvSpPr>
          <p:spPr>
            <a:xfrm>
              <a:off x="0" y="6488668"/>
              <a:ext cx="12192000" cy="369332"/>
            </a:xfrm>
            <a:prstGeom prst="rect">
              <a:avLst/>
            </a:prstGeom>
            <a:solidFill>
              <a:srgbClr val="FFAC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a:extLst>
                <a:ext uri="{FF2B5EF4-FFF2-40B4-BE49-F238E27FC236}">
                  <a16:creationId xmlns:a16="http://schemas.microsoft.com/office/drawing/2014/main" id="{A5952CF8-E486-E40A-D62C-E772AB5E72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5358" y="6560565"/>
              <a:ext cx="2628244" cy="297435"/>
            </a:xfrm>
            <a:prstGeom prst="rect">
              <a:avLst/>
            </a:prstGeom>
          </p:spPr>
        </p:pic>
      </p:grpSp>
    </p:spTree>
    <p:extLst>
      <p:ext uri="{BB962C8B-B14F-4D97-AF65-F5344CB8AC3E}">
        <p14:creationId xmlns:p14="http://schemas.microsoft.com/office/powerpoint/2010/main" val="293941550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1300</TotalTime>
  <Words>363</Words>
  <Application>Microsoft Office PowerPoint</Application>
  <PresentationFormat>ワイド画面</PresentationFormat>
  <Paragraphs>43</Paragraphs>
  <Slides>17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17</vt:i4>
      </vt:variant>
    </vt:vector>
  </HeadingPairs>
  <TitlesOfParts>
    <vt:vector size="23" baseType="lpstr">
      <vt:lpstr>BIZ UDPゴシック</vt:lpstr>
      <vt:lpstr>游ゴシック</vt:lpstr>
      <vt:lpstr>Arial</vt:lpstr>
      <vt:lpstr>Calibri</vt:lpstr>
      <vt:lpstr>Calibri Light</vt:lpstr>
      <vt:lpstr>Office テーマ</vt:lpstr>
      <vt:lpstr>【フォーマット2】</vt:lpstr>
      <vt:lpstr>  オフィスを造られた経緯・目的をご説明ください。 </vt:lpstr>
      <vt:lpstr>PowerPoint プレゼンテーション</vt:lpstr>
      <vt:lpstr> ①ワークスタイル変革について実施されていることを記入してください。 　＊新しい働き方への取り組みとそれに合わせたオフィスになっている等</vt:lpstr>
      <vt:lpstr>PowerPoint プレゼンテーション</vt:lpstr>
      <vt:lpstr>② 経営指標：オフィス変更により伸長していることを記入してください。    ＊会議時間削減、残業時間削減等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【フォーマット2】</dc:title>
  <dc:creator>JOIFA 田中</dc:creator>
  <cp:lastModifiedBy>JOIFA 田中</cp:lastModifiedBy>
  <cp:revision>11</cp:revision>
  <dcterms:created xsi:type="dcterms:W3CDTF">2022-03-09T07:25:11Z</dcterms:created>
  <dcterms:modified xsi:type="dcterms:W3CDTF">2023-06-25T22:31:45Z</dcterms:modified>
</cp:coreProperties>
</file>